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4" r:id="rId6"/>
    <p:sldId id="263" r:id="rId7"/>
    <p:sldId id="265" r:id="rId8"/>
    <p:sldId id="266" r:id="rId9"/>
    <p:sldId id="258" r:id="rId10"/>
    <p:sldId id="259" r:id="rId11"/>
    <p:sldId id="267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2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B8AA1-3F9F-411D-8272-488D676E79FA}" type="datetimeFigureOut">
              <a:rPr lang="pt-BR" smtClean="0"/>
              <a:t>11/08/2017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67C4-FBAA-46D0-AB82-41123E94A0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3520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B8AA1-3F9F-411D-8272-488D676E79FA}" type="datetimeFigureOut">
              <a:rPr lang="pt-BR" smtClean="0"/>
              <a:t>11/08/2017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67C4-FBAA-46D0-AB82-41123E94A0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0789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B8AA1-3F9F-411D-8272-488D676E79FA}" type="datetimeFigureOut">
              <a:rPr lang="pt-BR" smtClean="0"/>
              <a:t>11/08/2017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67C4-FBAA-46D0-AB82-41123E94A0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499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B8AA1-3F9F-411D-8272-488D676E79FA}" type="datetimeFigureOut">
              <a:rPr lang="pt-BR" smtClean="0"/>
              <a:t>11/08/2017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67C4-FBAA-46D0-AB82-41123E94A0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7157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B8AA1-3F9F-411D-8272-488D676E79FA}" type="datetimeFigureOut">
              <a:rPr lang="pt-BR" smtClean="0"/>
              <a:t>11/08/2017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67C4-FBAA-46D0-AB82-41123E94A0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3043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B8AA1-3F9F-411D-8272-488D676E79FA}" type="datetimeFigureOut">
              <a:rPr lang="pt-BR" smtClean="0"/>
              <a:t>11/08/2017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67C4-FBAA-46D0-AB82-41123E94A0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7697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B8AA1-3F9F-411D-8272-488D676E79FA}" type="datetimeFigureOut">
              <a:rPr lang="pt-BR" smtClean="0"/>
              <a:t>11/08/2017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67C4-FBAA-46D0-AB82-41123E94A0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4581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B8AA1-3F9F-411D-8272-488D676E79FA}" type="datetimeFigureOut">
              <a:rPr lang="pt-BR" smtClean="0"/>
              <a:t>11/08/2017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67C4-FBAA-46D0-AB82-41123E94A0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1633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B8AA1-3F9F-411D-8272-488D676E79FA}" type="datetimeFigureOut">
              <a:rPr lang="pt-BR" smtClean="0"/>
              <a:t>11/08/2017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67C4-FBAA-46D0-AB82-41123E94A0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3884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B8AA1-3F9F-411D-8272-488D676E79FA}" type="datetimeFigureOut">
              <a:rPr lang="pt-BR" smtClean="0"/>
              <a:t>11/08/2017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67C4-FBAA-46D0-AB82-41123E94A0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133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B8AA1-3F9F-411D-8272-488D676E79FA}" type="datetimeFigureOut">
              <a:rPr lang="pt-BR" smtClean="0"/>
              <a:t>11/08/2017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67C4-FBAA-46D0-AB82-41123E94A0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9999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B8AA1-3F9F-411D-8272-488D676E79FA}" type="datetimeFigureOut">
              <a:rPr lang="pt-BR" smtClean="0"/>
              <a:t>11/08/2017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A167C4-FBAA-46D0-AB82-41123E94A0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17806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carreraadvogados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23488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Serviços Ecossistêmicos</a:t>
            </a:r>
            <a:br>
              <a:rPr lang="pt-BR" dirty="0" smtClean="0"/>
            </a:br>
            <a:r>
              <a:rPr lang="pt-BR" dirty="0" smtClean="0"/>
              <a:t>alternativa de auto sustento </a:t>
            </a:r>
            <a:r>
              <a:rPr lang="pt-BR" dirty="0" err="1" smtClean="0"/>
              <a:t>economico</a:t>
            </a:r>
            <a:r>
              <a:rPr lang="pt-BR" dirty="0" smtClean="0"/>
              <a:t> e financeiro da produção agrícola</a:t>
            </a:r>
            <a:endParaRPr lang="pt-BR" dirty="0"/>
          </a:p>
        </p:txBody>
      </p:sp>
      <p:pic>
        <p:nvPicPr>
          <p:cNvPr id="2050" name="Picture 2" descr="Lei Da Biossegurança Em Meios Agríco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74452"/>
            <a:ext cx="2484276" cy="1983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Resultado de imagem para aranhas papa mos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950" y="4874452"/>
            <a:ext cx="2686050" cy="2059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sultado de imagem para abelha polinizador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276" y="4874452"/>
            <a:ext cx="3960440" cy="1983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iabnacional.org.br/assets/images/logo-iab-web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19" y="39652"/>
            <a:ext cx="5991225" cy="90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647" y="39652"/>
            <a:ext cx="3026421" cy="910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456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6847" y="116632"/>
            <a:ext cx="11990505" cy="674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981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objetivo-de-uma-auditoria-em-biosseguraca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28800"/>
            <a:ext cx="1714500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objetivo-de-uma-auditoria-em-biosseguraca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484784"/>
            <a:ext cx="1714500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Biossegurança – Fator fundamental</a:t>
            </a:r>
            <a:endParaRPr lang="pt-BR" dirty="0"/>
          </a:p>
        </p:txBody>
      </p:sp>
      <p:pic>
        <p:nvPicPr>
          <p:cNvPr id="3078" name="Picture 6" descr="objetivo-de-uma-auditoria-em-biosseguraca-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5" y="5229200"/>
            <a:ext cx="1714500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auditoria-em-biosseguranca-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229200"/>
            <a:ext cx="1714500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269588" y="1808990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pt-BR" sz="2400" b="1" dirty="0"/>
              <a:t>O Brasil é o segundo produtor mundial de citros, sendo o principal produtor de laranjas, contribuindo com cerca de 30% da sua produção mundial, 50% da produção de suco e 85% do mercado mundial dessa commodity. Movimenta US$ 14,6 bilhões por ano nessa cadeia produtiva e gera 350 mil empregos.</a:t>
            </a:r>
          </a:p>
        </p:txBody>
      </p:sp>
    </p:spTree>
    <p:extLst>
      <p:ext uri="{BB962C8B-B14F-4D97-AF65-F5344CB8AC3E}">
        <p14:creationId xmlns:p14="http://schemas.microsoft.com/office/powerpoint/2010/main" val="1737267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13184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b="1" dirty="0" err="1" smtClean="0"/>
              <a:t>Huanglonbing</a:t>
            </a:r>
            <a:r>
              <a:rPr lang="pt-BR" b="1" dirty="0" smtClean="0"/>
              <a:t> (</a:t>
            </a:r>
            <a:r>
              <a:rPr lang="pt-BR" b="1" dirty="0" err="1" smtClean="0"/>
              <a:t>ex-greening</a:t>
            </a:r>
            <a:r>
              <a:rPr lang="pt-BR" b="1" dirty="0" smtClean="0"/>
              <a:t>), a mais grave e destrutiva doença dos citros: Nova ameaça à citricultura brasileira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pic>
        <p:nvPicPr>
          <p:cNvPr id="4" name="Picture 10" descr="http://www.cnpmf.embrapa.br/newsletter/admin/emdestaque/27-11-2009_17_34_17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88840"/>
            <a:ext cx="6336704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7431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são transmitidas pelo </a:t>
            </a:r>
            <a:r>
              <a:rPr lang="pt-BR" dirty="0" err="1" smtClean="0"/>
              <a:t>psilídeo</a:t>
            </a:r>
            <a:r>
              <a:rPr lang="pt-BR" dirty="0" smtClean="0"/>
              <a:t> </a:t>
            </a:r>
            <a:r>
              <a:rPr lang="pt-BR" dirty="0" err="1" smtClean="0"/>
              <a:t>Diaphorina</a:t>
            </a:r>
            <a:r>
              <a:rPr lang="pt-BR" dirty="0" smtClean="0"/>
              <a:t> </a:t>
            </a:r>
            <a:r>
              <a:rPr lang="pt-BR" dirty="0" err="1" smtClean="0"/>
              <a:t>citri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pic>
        <p:nvPicPr>
          <p:cNvPr id="4098" name="Picture 2" descr="Resultado de imagem para greening cit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628800"/>
            <a:ext cx="260985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Resultado de imagem para greening citr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14924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Resultado de imagem para greening citr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8" descr="Resultado de imagem para greening citro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6" name="AutoShape 10" descr="Resultado de imagem para greening citro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4108" name="Picture 12" descr="Resultado de imagem para greening citr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948010"/>
            <a:ext cx="2286000" cy="165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Resultado de imagem para greening citro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947949"/>
            <a:ext cx="243840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1524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err="1" smtClean="0"/>
              <a:t>Greening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/>
              <a:t>i - o </a:t>
            </a:r>
            <a:r>
              <a:rPr lang="pt-BR" dirty="0" err="1"/>
              <a:t>greening</a:t>
            </a:r>
            <a:r>
              <a:rPr lang="pt-BR" dirty="0"/>
              <a:t> é a doença dos citros mais grave e destrutiva no mundo, e em função da dificuldade de controle e da sua rápida disseminação;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err="1"/>
              <a:t>ii</a:t>
            </a:r>
            <a:r>
              <a:rPr lang="pt-BR" dirty="0"/>
              <a:t> - todos os estados brasileiros produzem cítricos e que em 88% das microrregiões brasileiras essa produção é uma atividade comercial;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err="1"/>
              <a:t>iii</a:t>
            </a:r>
            <a:r>
              <a:rPr lang="pt-BR" dirty="0"/>
              <a:t> – atualmente, cerca de 33% dos plantios de cítricos no Brasil estão fora da região infectada pela doença (SP, PR e MG) e</a:t>
            </a:r>
          </a:p>
        </p:txBody>
      </p:sp>
    </p:spTree>
    <p:extLst>
      <p:ext uri="{BB962C8B-B14F-4D97-AF65-F5344CB8AC3E}">
        <p14:creationId xmlns:p14="http://schemas.microsoft.com/office/powerpoint/2010/main" val="3050141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Como prevenir</a:t>
            </a:r>
            <a:endParaRPr lang="pt-BR" dirty="0"/>
          </a:p>
        </p:txBody>
      </p:sp>
      <p:sp>
        <p:nvSpPr>
          <p:cNvPr id="4" name="AutoShape 2" descr="Resultado de imagem para aranhas papa mosc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4" descr="Resultado de imagem para aranhas papa mosc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6150" name="Picture 6" descr="Resultado de imagem para aranhas papa mos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70" y="1556792"/>
            <a:ext cx="2686050" cy="170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Resultado de imagem para aranhas papa mos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1512775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icindela campestri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8513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12" descr="Resultado de imagem para Pyrophoru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7" name="AutoShape 14" descr="Resultado de imagem para Pyrophorus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6160" name="Picture 16" descr="Resultado de imagem para Pyrophor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4048" y="4961415"/>
            <a:ext cx="24003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3303387" y="2279073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CONTROLE BIOLÓGICO</a:t>
            </a:r>
            <a:endParaRPr lang="pt-BR" b="1" dirty="0"/>
          </a:p>
        </p:txBody>
      </p:sp>
      <p:sp>
        <p:nvSpPr>
          <p:cNvPr id="10" name="CaixaDeTexto 9"/>
          <p:cNvSpPr txBox="1"/>
          <p:nvPr/>
        </p:nvSpPr>
        <p:spPr>
          <a:xfrm>
            <a:off x="7064098" y="3789039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Manutenção de </a:t>
            </a:r>
            <a:r>
              <a:rPr lang="pt-BR" b="1" dirty="0" err="1" smtClean="0"/>
              <a:t>APP´s</a:t>
            </a:r>
            <a:endParaRPr lang="pt-BR" b="1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188933" y="3573016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Manejo Correto de Reserva Legal</a:t>
            </a:r>
            <a:endParaRPr lang="pt-BR" b="1" dirty="0"/>
          </a:p>
        </p:txBody>
      </p:sp>
      <p:pic>
        <p:nvPicPr>
          <p:cNvPr id="6162" name="Picture 18" descr="Resultado de imagem para area de preservação permanente rural 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467" y="3170859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0917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Dispositivos Legais já vigentes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pt-BR" dirty="0"/>
              <a:t>Lei nº </a:t>
            </a:r>
            <a:r>
              <a:rPr lang="pt-BR" dirty="0" smtClean="0"/>
              <a:t>4.169/2014 – Espirito Santo do Pinhal-SP</a:t>
            </a:r>
          </a:p>
          <a:p>
            <a:r>
              <a:rPr lang="pt-BR" dirty="0"/>
              <a:t>PL </a:t>
            </a:r>
            <a:r>
              <a:rPr lang="pt-BR" dirty="0" smtClean="0"/>
              <a:t>792/2007 – Câmara dos Deputados</a:t>
            </a:r>
          </a:p>
          <a:p>
            <a:r>
              <a:rPr lang="pt-BR" b="1" dirty="0"/>
              <a:t>Lei</a:t>
            </a:r>
            <a:r>
              <a:rPr lang="pt-BR" dirty="0"/>
              <a:t> Estadual </a:t>
            </a:r>
            <a:r>
              <a:rPr lang="pt-BR" dirty="0" smtClean="0"/>
              <a:t>2.308/2010 – Acre</a:t>
            </a:r>
          </a:p>
          <a:p>
            <a:r>
              <a:rPr lang="pt-BR" b="1" dirty="0"/>
              <a:t>LEI N</a:t>
            </a:r>
            <a:r>
              <a:rPr lang="pt-BR" b="1" strike="sngStrike" dirty="0"/>
              <a:t>º</a:t>
            </a:r>
            <a:r>
              <a:rPr lang="pt-BR" b="1" dirty="0"/>
              <a:t> 15.133, de 19 de janeiro de 2010</a:t>
            </a:r>
            <a:r>
              <a:rPr lang="pt-BR" b="1" dirty="0" smtClean="0"/>
              <a:t>. – SC</a:t>
            </a:r>
          </a:p>
          <a:p>
            <a:r>
              <a:rPr lang="pt-BR" b="1" dirty="0"/>
              <a:t>Lei</a:t>
            </a:r>
            <a:r>
              <a:rPr lang="pt-BR" dirty="0"/>
              <a:t> </a:t>
            </a:r>
            <a:r>
              <a:rPr lang="pt-BR" dirty="0" smtClean="0"/>
              <a:t>nº337/2015 – Amazonas</a:t>
            </a:r>
          </a:p>
          <a:p>
            <a:r>
              <a:rPr lang="pt-BR" b="1" dirty="0"/>
              <a:t>Lei</a:t>
            </a:r>
            <a:r>
              <a:rPr lang="pt-BR" dirty="0"/>
              <a:t> n° </a:t>
            </a:r>
            <a:r>
              <a:rPr lang="pt-BR" dirty="0" smtClean="0"/>
              <a:t>13223/15 – Bahia</a:t>
            </a:r>
          </a:p>
          <a:p>
            <a:r>
              <a:rPr lang="pt-BR" dirty="0" smtClean="0"/>
              <a:t>Município de Extrema, MG – Lei 2.100/2005 </a:t>
            </a:r>
          </a:p>
          <a:p>
            <a:r>
              <a:rPr lang="pt-BR" dirty="0" smtClean="0"/>
              <a:t> Município de Montes Claros, MG – Lei 3.545/2006</a:t>
            </a:r>
          </a:p>
          <a:p>
            <a:r>
              <a:rPr lang="pt-BR" dirty="0" smtClean="0"/>
              <a:t>  Município de Itabira, MG – Lei 4.069/2007</a:t>
            </a:r>
          </a:p>
          <a:p>
            <a:r>
              <a:rPr lang="pt-BR" dirty="0" smtClean="0"/>
              <a:t>  Município de Campo Grande, MS – Decreto 11.303/2010</a:t>
            </a:r>
          </a:p>
          <a:p>
            <a:r>
              <a:rPr lang="pt-BR" dirty="0" smtClean="0"/>
              <a:t>  Município de Apucarana, PR – Leis 58/2009 e 241/2009</a:t>
            </a:r>
          </a:p>
          <a:p>
            <a:r>
              <a:rPr lang="pt-BR" dirty="0" smtClean="0"/>
              <a:t>  Decreto 107/2009 e Instrução Normativa 1/2009 </a:t>
            </a:r>
          </a:p>
          <a:p>
            <a:r>
              <a:rPr lang="pt-BR" dirty="0" smtClean="0"/>
              <a:t> Município de Londrina, PR – Lei 9.760/2005 </a:t>
            </a:r>
          </a:p>
          <a:p>
            <a:r>
              <a:rPr lang="pt-BR" dirty="0" smtClean="0"/>
              <a:t> Município de Camboriú, SC – Lei 3.026/2009</a:t>
            </a: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68140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pt-BR" sz="3600" b="1" dirty="0" smtClean="0"/>
              <a:t>Plano Diretor de Desenvolvimento Urbano Sustentável do Município do Rio de Janeiro</a:t>
            </a:r>
            <a:br>
              <a:rPr lang="pt-BR" sz="3600" b="1" dirty="0" smtClean="0"/>
            </a:br>
            <a:r>
              <a:rPr lang="pt-BR" sz="3600" b="1" dirty="0" smtClean="0"/>
              <a:t>LC 111/11</a:t>
            </a:r>
            <a:endParaRPr lang="pt-BR" sz="36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>
            <a:normAutofit fontScale="85000" lnSpcReduction="10000"/>
          </a:bodyPr>
          <a:lstStyle/>
          <a:p>
            <a:endParaRPr lang="pt-BR" dirty="0" smtClean="0"/>
          </a:p>
          <a:p>
            <a:r>
              <a:rPr lang="pt-BR" dirty="0" smtClean="0"/>
              <a:t>Art.165. Para o alcance das metas estabelecidas na Subseção IV, em conformidade com as diretrizes ambientais para o desenvolvimento urbano, prioriza-se a implantação dos seguintes programas: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smtClean="0"/>
              <a:t>(...)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smtClean="0"/>
              <a:t>IX - Programa de </a:t>
            </a:r>
            <a:r>
              <a:rPr lang="pt-BR" b="1" dirty="0" smtClean="0"/>
              <a:t>Fomento à Agricultura Urbana Sustentável</a:t>
            </a:r>
            <a:r>
              <a:rPr lang="pt-BR" dirty="0" smtClean="0"/>
              <a:t>;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4356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Art. 212. A ocupação de vazios urbanos e imóveis subutilizados e não utilizados compreenderá: </a:t>
            </a:r>
          </a:p>
          <a:p>
            <a:r>
              <a:rPr lang="pt-BR" dirty="0" smtClean="0"/>
              <a:t>(...)</a:t>
            </a:r>
          </a:p>
          <a:p>
            <a:r>
              <a:rPr lang="pt-BR" b="1" dirty="0" smtClean="0"/>
              <a:t>IV - o incentivo à Agricultura Urbana Sustentável. 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03979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/>
              <a:t>Muito Obrigado!</a:t>
            </a:r>
            <a:endParaRPr lang="pt-BR" dirty="0"/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t-BR" dirty="0" smtClean="0"/>
              <a:t>Prof. Dr. Francisco </a:t>
            </a:r>
            <a:r>
              <a:rPr lang="pt-BR" dirty="0" smtClean="0"/>
              <a:t>Carrera</a:t>
            </a:r>
          </a:p>
          <a:p>
            <a:r>
              <a:rPr lang="pt-BR" dirty="0" smtClean="0">
                <a:hlinkClick r:id="rId2"/>
              </a:rPr>
              <a:t>www.carreraadvogados.com.br</a:t>
            </a:r>
            <a:endParaRPr lang="pt-BR" dirty="0" smtClean="0"/>
          </a:p>
          <a:p>
            <a:r>
              <a:rPr lang="pt-BR" dirty="0" smtClean="0"/>
              <a:t>21-99143-2439</a:t>
            </a:r>
          </a:p>
          <a:p>
            <a:r>
              <a:rPr lang="pt-BR" dirty="0" smtClean="0"/>
              <a:t>21-2210-1056</a:t>
            </a:r>
            <a:endParaRPr lang="pt-BR" dirty="0"/>
          </a:p>
        </p:txBody>
      </p:sp>
      <p:pic>
        <p:nvPicPr>
          <p:cNvPr id="6" name="Picture 6" descr="http://www.iabnacional.org.br/assets/images/logo-iab-we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52" y="0"/>
            <a:ext cx="5991225" cy="90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647" y="39652"/>
            <a:ext cx="3026421" cy="910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60082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242</Words>
  <Application>Microsoft Office PowerPoint</Application>
  <PresentationFormat>Apresentação na tela (4:3)</PresentationFormat>
  <Paragraphs>41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4" baseType="lpstr">
      <vt:lpstr>Arial</vt:lpstr>
      <vt:lpstr>Calibri</vt:lpstr>
      <vt:lpstr>Tema do Office</vt:lpstr>
      <vt:lpstr>Serviços Ecossistêmicos alternativa de auto sustento economico e financeiro da produção agrícola</vt:lpstr>
      <vt:lpstr>Apresentação do PowerPoint</vt:lpstr>
      <vt:lpstr>Biossegurança – Fator fundamental</vt:lpstr>
      <vt:lpstr>Huanglonbing (ex-greening), a mais grave e destrutiva doença dos citros: Nova ameaça à citricultura brasileira </vt:lpstr>
      <vt:lpstr>são transmitidas pelo psilídeo Diaphorina citri </vt:lpstr>
      <vt:lpstr>Greening</vt:lpstr>
      <vt:lpstr>Como prevenir</vt:lpstr>
      <vt:lpstr>Dispositivos Legais já vigentes</vt:lpstr>
      <vt:lpstr>Plano Diretor de Desenvolvimento Urbano Sustentável do Município do Rio de Janeiro LC 111/11</vt:lpstr>
      <vt:lpstr>Apresentação do PowerPoint</vt:lpstr>
      <vt:lpstr>Muito Obrigado!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Francisco Carrrera</dc:creator>
  <cp:lastModifiedBy>Plenario IAB</cp:lastModifiedBy>
  <cp:revision>11</cp:revision>
  <dcterms:created xsi:type="dcterms:W3CDTF">2017-08-11T14:02:00Z</dcterms:created>
  <dcterms:modified xsi:type="dcterms:W3CDTF">2017-08-11T16:35:40Z</dcterms:modified>
</cp:coreProperties>
</file>