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7" r:id="rId1"/>
  </p:sldMasterIdLst>
  <p:notesMasterIdLst>
    <p:notesMasterId r:id="rId26"/>
  </p:notesMasterIdLst>
  <p:handoutMasterIdLst>
    <p:handoutMasterId r:id="rId27"/>
  </p:handoutMasterIdLst>
  <p:sldIdLst>
    <p:sldId id="263" r:id="rId2"/>
    <p:sldId id="349" r:id="rId3"/>
    <p:sldId id="387" r:id="rId4"/>
    <p:sldId id="356" r:id="rId5"/>
    <p:sldId id="360" r:id="rId6"/>
    <p:sldId id="361" r:id="rId7"/>
    <p:sldId id="341" r:id="rId8"/>
    <p:sldId id="342" r:id="rId9"/>
    <p:sldId id="320" r:id="rId10"/>
    <p:sldId id="403" r:id="rId11"/>
    <p:sldId id="348" r:id="rId12"/>
    <p:sldId id="363" r:id="rId13"/>
    <p:sldId id="389" r:id="rId14"/>
    <p:sldId id="390" r:id="rId15"/>
    <p:sldId id="391" r:id="rId16"/>
    <p:sldId id="395" r:id="rId17"/>
    <p:sldId id="396" r:id="rId18"/>
    <p:sldId id="394" r:id="rId19"/>
    <p:sldId id="364" r:id="rId20"/>
    <p:sldId id="399" r:id="rId21"/>
    <p:sldId id="400" r:id="rId22"/>
    <p:sldId id="402" r:id="rId23"/>
    <p:sldId id="378" r:id="rId24"/>
    <p:sldId id="261" r:id="rId25"/>
  </p:sldIdLst>
  <p:sldSz cx="9144000" cy="6858000" type="screen4x3"/>
  <p:notesSz cx="6797675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9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160" autoAdjust="0"/>
    <p:restoredTop sz="93532" autoAdjust="0"/>
  </p:normalViewPr>
  <p:slideViewPr>
    <p:cSldViewPr snapToGrid="0" snapToObjects="1">
      <p:cViewPr varScale="1">
        <p:scale>
          <a:sx n="48" d="100"/>
          <a:sy n="48" d="100"/>
        </p:scale>
        <p:origin x="-33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764B960-616B-4BE6-94DC-FD97115EB43C}" type="datetimeFigureOut">
              <a:rPr lang="pt-BR"/>
              <a:pPr>
                <a:defRPr/>
              </a:pPr>
              <a:t>10/08/2017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6F3840-5DC6-4B8E-A0D6-372A3834E5F4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B8F13F1-0719-469C-B62A-FDF025E70283}" type="datetimeFigureOut">
              <a:rPr lang="pt-BR"/>
              <a:pPr>
                <a:defRPr/>
              </a:pPr>
              <a:t>10/08/2017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11F47F-427A-4EC1-94E3-C480F5CBD27E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GERAL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>
            <a:spLocks noChangeArrowheads="1"/>
          </p:cNvSpPr>
          <p:nvPr userDrawn="1"/>
        </p:nvSpPr>
        <p:spPr bwMode="auto">
          <a:xfrm>
            <a:off x="0" y="6650038"/>
            <a:ext cx="9144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800" b="1" smtClean="0">
                <a:solidFill>
                  <a:srgbClr val="595959"/>
                </a:solidFill>
              </a:rPr>
              <a:t>www.demarest.com.br</a:t>
            </a:r>
            <a:r>
              <a:rPr lang="pt-BR" sz="800" b="1" dirty="0">
                <a:solidFill>
                  <a:srgbClr val="595959"/>
                </a:solidFill>
              </a:rPr>
              <a:t>       Todos os Direitos Reservados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 cap="small" baseline="0">
                <a:solidFill>
                  <a:srgbClr val="00693C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1" y="1171575"/>
            <a:ext cx="8229599" cy="4954589"/>
          </a:xfrm>
          <a:prstGeom prst="rect">
            <a:avLst/>
          </a:prstGeom>
        </p:spPr>
        <p:txBody>
          <a:bodyPr>
            <a:normAutofit/>
          </a:bodyPr>
          <a:lstStyle>
            <a:lvl1pPr marL="0" indent="-180000">
              <a:lnSpc>
                <a:spcPct val="150000"/>
              </a:lnSpc>
              <a:spcBef>
                <a:spcPts val="400"/>
              </a:spcBef>
              <a:buFont typeface="Arial" pitchFamily="34" charset="0"/>
              <a:buChar char="•"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60000" indent="-180000">
              <a:lnSpc>
                <a:spcPct val="150000"/>
              </a:lnSpc>
              <a:spcBef>
                <a:spcPts val="400"/>
              </a:spcBef>
              <a:buFont typeface="Arial" pitchFamily="34" charset="0"/>
              <a:buChar char="•"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540000" indent="-180000">
              <a:lnSpc>
                <a:spcPct val="150000"/>
              </a:lnSpc>
              <a:spcBef>
                <a:spcPts val="400"/>
              </a:spcBef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720000" indent="-180000">
              <a:lnSpc>
                <a:spcPct val="150000"/>
              </a:lnSpc>
              <a:spcBef>
                <a:spcPts val="400"/>
              </a:spcBef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900000" indent="-180000">
              <a:lnSpc>
                <a:spcPct val="150000"/>
              </a:lnSpc>
              <a:spcBef>
                <a:spcPts val="400"/>
              </a:spcBef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457201" y="6338886"/>
            <a:ext cx="828675" cy="2857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10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pt-BR" smtClean="0"/>
              <a:t>Editar estilos de texto Mestre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er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701925"/>
            <a:ext cx="803873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 cap="small" baseline="0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 userDrawn="1"/>
        </p:nvSpPr>
        <p:spPr bwMode="auto">
          <a:xfrm>
            <a:off x="0" y="6650038"/>
            <a:ext cx="9144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800" b="1" dirty="0" smtClean="0">
                <a:solidFill>
                  <a:srgbClr val="595959"/>
                </a:solidFill>
              </a:rPr>
              <a:t>www.demarest.com.br</a:t>
            </a:r>
            <a:r>
              <a:rPr lang="pt-BR" sz="800" b="1" dirty="0">
                <a:solidFill>
                  <a:srgbClr val="595959"/>
                </a:solidFill>
              </a:rPr>
              <a:t>       Todos os Direitos Reservados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 cap="small" baseline="0">
                <a:solidFill>
                  <a:srgbClr val="00693C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171575"/>
            <a:ext cx="8229599" cy="4954589"/>
          </a:xfrm>
          <a:prstGeom prst="rect">
            <a:avLst/>
          </a:prstGeom>
        </p:spPr>
        <p:txBody>
          <a:bodyPr>
            <a:normAutofit/>
          </a:bodyPr>
          <a:lstStyle>
            <a:lvl1pPr marL="0" indent="-270000">
              <a:lnSpc>
                <a:spcPct val="125000"/>
              </a:lnSpc>
              <a:spcBef>
                <a:spcPts val="200"/>
              </a:spcBef>
              <a:buFont typeface="+mj-lt"/>
              <a:buAutoNum type="arabicPeriod"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540000" indent="-270000">
              <a:lnSpc>
                <a:spcPct val="125000"/>
              </a:lnSpc>
              <a:spcBef>
                <a:spcPts val="200"/>
              </a:spcBef>
              <a:buFont typeface="+mj-lt"/>
              <a:buAutoNum type="arabicPeriod"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00000" indent="-270000">
              <a:lnSpc>
                <a:spcPct val="125000"/>
              </a:lnSpc>
              <a:spcBef>
                <a:spcPts val="200"/>
              </a:spcBef>
              <a:buFont typeface="+mj-lt"/>
              <a:buAutoNum type="arabicPeriod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260000" indent="-270000">
              <a:lnSpc>
                <a:spcPct val="125000"/>
              </a:lnSpc>
              <a:spcBef>
                <a:spcPts val="200"/>
              </a:spcBef>
              <a:buFont typeface="+mj-lt"/>
              <a:buAutoNum type="arabicPeriod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620000" indent="-270000">
              <a:lnSpc>
                <a:spcPct val="125000"/>
              </a:lnSpc>
              <a:spcBef>
                <a:spcPts val="200"/>
              </a:spcBef>
              <a:buFont typeface="+mj-lt"/>
              <a:buAutoNum type="arabicPeriod"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cerrament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5" r:id="rId2"/>
    <p:sldLayoutId id="2147484007" r:id="rId3"/>
    <p:sldLayoutId id="2147484008" r:id="rId4"/>
    <p:sldLayoutId id="2147484009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457200" y="1055688"/>
            <a:ext cx="8039100" cy="92233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 smtClean="0">
                <a:cs typeface="Trebuchet MS"/>
              </a:rPr>
              <a:t>Mercado de </a:t>
            </a:r>
            <a:r>
              <a:rPr lang="en-US" dirty="0" err="1" smtClean="0">
                <a:cs typeface="Trebuchet MS"/>
              </a:rPr>
              <a:t>Capitais</a:t>
            </a:r>
            <a:r>
              <a:rPr lang="en-US" dirty="0" smtClean="0">
                <a:cs typeface="Trebuchet MS"/>
              </a:rPr>
              <a:t/>
            </a:r>
            <a:br>
              <a:rPr lang="en-US" dirty="0" smtClean="0">
                <a:cs typeface="Trebuchet MS"/>
              </a:rPr>
            </a:br>
            <a:r>
              <a:rPr lang="en-US" dirty="0" smtClean="0">
                <a:cs typeface="Trebuchet MS"/>
              </a:rPr>
              <a:t/>
            </a:r>
            <a:br>
              <a:rPr lang="en-US" dirty="0" smtClean="0">
                <a:cs typeface="Trebuchet MS"/>
              </a:rPr>
            </a:br>
            <a:r>
              <a:rPr lang="en-US" dirty="0" smtClean="0">
                <a:cs typeface="Trebuchet MS"/>
              </a:rPr>
              <a:t>  </a:t>
            </a:r>
            <a:r>
              <a:rPr lang="en-US" sz="3600" dirty="0" smtClean="0">
                <a:cs typeface="Trebuchet MS"/>
              </a:rPr>
              <a:t>Títulos do </a:t>
            </a:r>
            <a:r>
              <a:rPr lang="en-US" sz="3600" dirty="0" err="1" smtClean="0">
                <a:cs typeface="Trebuchet MS"/>
              </a:rPr>
              <a:t>Agronegócio</a:t>
            </a:r>
            <a:r>
              <a:rPr lang="en-US" sz="3600" dirty="0" smtClean="0">
                <a:cs typeface="Trebuchet MS"/>
              </a:rPr>
              <a:t/>
            </a:r>
            <a:br>
              <a:rPr lang="en-US" sz="3600" dirty="0" smtClean="0">
                <a:cs typeface="Trebuchet MS"/>
              </a:rPr>
            </a:br>
            <a:r>
              <a:rPr lang="en-US" sz="3600" dirty="0" smtClean="0">
                <a:cs typeface="Trebuchet MS"/>
              </a:rPr>
              <a:t/>
            </a:r>
            <a:br>
              <a:rPr lang="en-US" sz="3600" dirty="0" smtClean="0">
                <a:cs typeface="Trebuchet MS"/>
              </a:rPr>
            </a:br>
            <a:r>
              <a:rPr lang="en-US" sz="3600" dirty="0">
                <a:cs typeface="Trebuchet MS"/>
              </a:rPr>
              <a:t/>
            </a:r>
            <a:br>
              <a:rPr lang="en-US" sz="3600" dirty="0">
                <a:cs typeface="Trebuchet MS"/>
              </a:rPr>
            </a:br>
            <a:endParaRPr lang="pt-BR" sz="36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-171450" y="5478463"/>
            <a:ext cx="92964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b="1" cap="small" dirty="0">
                <a:solidFill>
                  <a:schemeClr val="bg1"/>
                </a:solidFill>
                <a:latin typeface="+mj-lt"/>
                <a:ea typeface="+mj-ea"/>
                <a:cs typeface="Trebuchet MS"/>
              </a:rPr>
              <a:t>						    Renato Buranello</a:t>
            </a:r>
          </a:p>
        </p:txBody>
      </p:sp>
      <p:pic>
        <p:nvPicPr>
          <p:cNvPr id="5124" name="Picture 7" descr="http://direitoagrario.com/wp-content/uploads/2017/06/congresso-724x1024.jpg"/>
          <p:cNvPicPr>
            <a:picLocks noChangeAspect="1" noChangeArrowheads="1"/>
          </p:cNvPicPr>
          <p:nvPr/>
        </p:nvPicPr>
        <p:blipFill>
          <a:blip r:embed="rId2"/>
          <a:srcRect r="-2151" b="79779"/>
          <a:stretch>
            <a:fillRect/>
          </a:stretch>
        </p:blipFill>
        <p:spPr bwMode="auto">
          <a:xfrm>
            <a:off x="1384300" y="2817813"/>
            <a:ext cx="6570663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Renato Buranello</a:t>
            </a:r>
            <a:endParaRPr lang="pt-BR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4163" y="1203325"/>
            <a:ext cx="8229600" cy="4954588"/>
          </a:xfrm>
        </p:spPr>
        <p:txBody>
          <a:bodyPr/>
          <a:lstStyle/>
          <a:p>
            <a:pPr marL="457200" lvl="1" indent="0">
              <a:buFont typeface="Arial" pitchFamily="34" charset="0"/>
              <a:buNone/>
              <a:defRPr/>
            </a:pPr>
            <a:r>
              <a:rPr lang="pt-BR" altLang="pt-BR" dirty="0" smtClean="0"/>
              <a:t>Doutor e </a:t>
            </a:r>
            <a:r>
              <a:rPr lang="pt-BR" altLang="pt-BR" dirty="0"/>
              <a:t>Mestre em Direito Comercial pela Pontifícia Universidade Católica de São Paulo (PUC-SP). É sócio do Demarest Advogados, </a:t>
            </a:r>
            <a:r>
              <a:rPr lang="pt-BR" altLang="pt-BR" dirty="0" smtClean="0"/>
              <a:t>coordenador da </a:t>
            </a:r>
            <a:r>
              <a:rPr lang="pt-BR" altLang="pt-BR" dirty="0"/>
              <a:t>área de Agronegócio. </a:t>
            </a:r>
          </a:p>
          <a:p>
            <a:pPr marL="457200" lvl="1" indent="0">
              <a:buFont typeface="Arial" pitchFamily="34" charset="0"/>
              <a:buNone/>
              <a:defRPr/>
            </a:pPr>
            <a:r>
              <a:rPr lang="pt-BR" altLang="pt-BR" dirty="0"/>
              <a:t>Professor do </a:t>
            </a:r>
            <a:r>
              <a:rPr lang="pt-BR" altLang="pt-BR" dirty="0" err="1"/>
              <a:t>Insper</a:t>
            </a:r>
            <a:r>
              <a:rPr lang="pt-BR" altLang="pt-BR" dirty="0"/>
              <a:t> e do Instituto Educacional </a:t>
            </a:r>
            <a:r>
              <a:rPr lang="pt-BR" altLang="pt-BR" dirty="0" err="1"/>
              <a:t>BM&amp;FBovespa</a:t>
            </a:r>
            <a:r>
              <a:rPr lang="pt-BR" altLang="pt-BR" dirty="0"/>
              <a:t>. </a:t>
            </a:r>
          </a:p>
          <a:p>
            <a:pPr marL="457200" lvl="1" indent="0">
              <a:buFont typeface="Arial" pitchFamily="34" charset="0"/>
              <a:buNone/>
              <a:defRPr/>
            </a:pPr>
            <a:r>
              <a:rPr lang="pt-BR" altLang="pt-BR" dirty="0"/>
              <a:t>Membro da Câmara de Crédito e Comercialização do Ministério da Agricultura.</a:t>
            </a:r>
          </a:p>
          <a:p>
            <a:pPr marL="457200" lvl="1" indent="0">
              <a:buFont typeface="Arial" pitchFamily="34" charset="0"/>
              <a:buNone/>
              <a:defRPr/>
            </a:pPr>
            <a:r>
              <a:rPr lang="pt-BR" altLang="pt-BR" dirty="0"/>
              <a:t>Presidente do Comitê Jurídico da </a:t>
            </a:r>
            <a:r>
              <a:rPr lang="pt-BR" altLang="pt-BR" dirty="0" err="1"/>
              <a:t>Abag</a:t>
            </a:r>
            <a:r>
              <a:rPr lang="pt-BR" altLang="pt-BR" dirty="0" smtClean="0"/>
              <a:t>.</a:t>
            </a:r>
            <a:endParaRPr lang="pt-BR" altLang="pt-BR" dirty="0"/>
          </a:p>
        </p:txBody>
      </p:sp>
      <p:sp>
        <p:nvSpPr>
          <p:cNvPr id="6148" name="Text Placeholder 3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4B0A0884-02DA-4728-A62E-6262B103FDED}" type="slidenum">
              <a:rPr lang="en-US" altLang="pt-BR" smtClean="0">
                <a:solidFill>
                  <a:srgbClr val="7F7F7F"/>
                </a:solidFill>
              </a:rPr>
              <a:pPr/>
              <a:t>2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pic>
        <p:nvPicPr>
          <p:cNvPr id="5" name="Picture 7" descr="D:\Usuarios\Flá e João\Documentos\FLAVIA\Sette Estrategia\CLIENTES\SHINE\Buranello Passos Advogados\Material cliente\FOTOS\090206buranello08.jpg"/>
          <p:cNvPicPr>
            <a:picLocks noChangeAspect="1" noChangeArrowheads="1"/>
          </p:cNvPicPr>
          <p:nvPr/>
        </p:nvPicPr>
        <p:blipFill>
          <a:blip r:embed="rId2" cstate="print"/>
          <a:srcRect l="28770" b="30816"/>
          <a:stretch>
            <a:fillRect/>
          </a:stretch>
        </p:blipFill>
        <p:spPr bwMode="auto">
          <a:xfrm>
            <a:off x="8340725" y="0"/>
            <a:ext cx="803275" cy="1258242"/>
          </a:xfrm>
          <a:prstGeom prst="rect">
            <a:avLst/>
          </a:prstGeom>
          <a:noFill/>
          <a:ln w="88900" cap="sq">
            <a:noFill/>
            <a:miter lim="800000"/>
          </a:ln>
          <a:effectLst>
            <a:glow>
              <a:schemeClr val="bg1"/>
            </a:glow>
            <a:outerShdw sx="1000" sy="1000" algn="ctr" rotWithShape="0">
              <a:schemeClr val="bg1"/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contourClr>
              <a:srgbClr val="FFFFFF"/>
            </a:contourClr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050" y="4052888"/>
            <a:ext cx="7743825" cy="1884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Fatores de sucesso da agricultura tropical brasileira</a:t>
            </a:r>
          </a:p>
        </p:txBody>
      </p:sp>
      <p:sp>
        <p:nvSpPr>
          <p:cNvPr id="7171" name="Text Placeholder 3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AE6400A1-8AE8-45AA-91F6-550B87B44118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3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447924" y="1527969"/>
            <a:ext cx="5595938" cy="837006"/>
          </a:xfrm>
          <a:prstGeom prst="rect">
            <a:avLst/>
          </a:prstGeom>
          <a:solidFill>
            <a:srgbClr val="00693C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BR" sz="1200" b="1" dirty="0"/>
              <a:t>Recursos naturais: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Terra: preços competitivos, elevada disponibilidade e economia de escala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Disponibilidade de água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Clima favorável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2447924" y="4812113"/>
            <a:ext cx="5595938" cy="844543"/>
          </a:xfrm>
          <a:prstGeom prst="rect">
            <a:avLst/>
          </a:prstGeom>
          <a:solidFill>
            <a:srgbClr val="00693C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BR" sz="1200" b="1" dirty="0"/>
              <a:t>Tecnologia:</a:t>
            </a:r>
            <a:endParaRPr lang="pt-BR" sz="1200" dirty="0"/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Plantio direto, duas safras, integração lavoura-pecuária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Adoção continuada de novas tecnologias adaptadas para as condições tropicais, incluindo biotecnologia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2447924" y="3098304"/>
            <a:ext cx="5595938" cy="980480"/>
          </a:xfrm>
          <a:prstGeom prst="rect">
            <a:avLst/>
          </a:prstGeom>
          <a:solidFill>
            <a:srgbClr val="00693C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BR" sz="1200" b="1" dirty="0"/>
              <a:t>Gestão mais profissional: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Idade média do agricultor: 42 anos (EUA: 60 e Europa: 70) 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Aprimoramento das capacidades de gestão</a:t>
            </a:r>
          </a:p>
          <a:p>
            <a:pPr marL="171450" indent="-171450" algn="just">
              <a:buFont typeface="Arial" panose="020B0604020202020204" pitchFamily="34" charset="0"/>
              <a:buChar char="•"/>
              <a:defRPr/>
            </a:pPr>
            <a:r>
              <a:rPr lang="pt-BR" sz="1200" dirty="0"/>
              <a:t>Conhecimento sobre ferramentas de mercado (mercados de derivativos)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537" y="1517250"/>
            <a:ext cx="1476375" cy="819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7" y="4762498"/>
            <a:ext cx="1390650" cy="93345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537" y="3154161"/>
            <a:ext cx="1419225" cy="79057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Integração da Cadeia Agroindustrial</a:t>
            </a:r>
          </a:p>
        </p:txBody>
      </p:sp>
      <p:sp>
        <p:nvSpPr>
          <p:cNvPr id="8195" name="Text Placeholder 3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8E5A940F-CF04-49F8-AFAA-BB0AF0EBF132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4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31" name="Retângulo de cantos arredondados 13"/>
          <p:cNvSpPr/>
          <p:nvPr/>
        </p:nvSpPr>
        <p:spPr>
          <a:xfrm>
            <a:off x="4873387" y="2571455"/>
            <a:ext cx="2035175" cy="828675"/>
          </a:xfrm>
          <a:prstGeom prst="round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BOLSAS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 de mercadorias e futuros</a:t>
            </a:r>
          </a:p>
        </p:txBody>
      </p:sp>
      <p:sp>
        <p:nvSpPr>
          <p:cNvPr id="32" name="Retângulo de cantos arredondados 14"/>
          <p:cNvSpPr/>
          <p:nvPr/>
        </p:nvSpPr>
        <p:spPr>
          <a:xfrm>
            <a:off x="4849574" y="3599610"/>
            <a:ext cx="2035175" cy="861717"/>
          </a:xfrm>
          <a:prstGeom prst="round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FINANCIAMENTO</a:t>
            </a:r>
          </a:p>
        </p:txBody>
      </p:sp>
      <p:sp>
        <p:nvSpPr>
          <p:cNvPr id="10246" name="AutoShape 19"/>
          <p:cNvSpPr>
            <a:spLocks/>
          </p:cNvSpPr>
          <p:nvPr/>
        </p:nvSpPr>
        <p:spPr bwMode="auto">
          <a:xfrm>
            <a:off x="4302125" y="1428750"/>
            <a:ext cx="392113" cy="4008438"/>
          </a:xfrm>
          <a:prstGeom prst="rightBrace">
            <a:avLst>
              <a:gd name="adj1" fmla="val 49978"/>
              <a:gd name="adj2" fmla="val 50000"/>
            </a:avLst>
          </a:prstGeom>
          <a:noFill/>
          <a:ln w="25400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pt-BR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6" name="Retângulo de cantos arredondados 7"/>
          <p:cNvSpPr/>
          <p:nvPr/>
        </p:nvSpPr>
        <p:spPr>
          <a:xfrm>
            <a:off x="96363" y="1216524"/>
            <a:ext cx="4081462" cy="642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sz="2000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INDÚSTRIA DE INSUMOS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sz="1050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/>
                </a:solidFill>
                <a:ea typeface="MS PGothic" pitchFamily="34" charset="-128"/>
              </a:rPr>
              <a:t>(máquinas, implementos, defensivos, fertilizantes e outros)</a:t>
            </a:r>
          </a:p>
        </p:txBody>
      </p:sp>
      <p:sp>
        <p:nvSpPr>
          <p:cNvPr id="37" name="Retângulo de cantos arredondados 8"/>
          <p:cNvSpPr/>
          <p:nvPr/>
        </p:nvSpPr>
        <p:spPr>
          <a:xfrm>
            <a:off x="96363" y="2119812"/>
            <a:ext cx="4081462" cy="642937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sz="2000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PRODUÇÃO AGROINDUSTRIAL</a:t>
            </a:r>
          </a:p>
        </p:txBody>
      </p:sp>
      <p:sp>
        <p:nvSpPr>
          <p:cNvPr id="38" name="Retângulo de cantos arredondados 9"/>
          <p:cNvSpPr/>
          <p:nvPr/>
        </p:nvSpPr>
        <p:spPr>
          <a:xfrm>
            <a:off x="96363" y="3078661"/>
            <a:ext cx="4081462" cy="642938"/>
          </a:xfrm>
          <a:prstGeom prst="round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sz="2000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AGROINDÚSTRIA</a:t>
            </a:r>
          </a:p>
        </p:txBody>
      </p:sp>
      <p:sp>
        <p:nvSpPr>
          <p:cNvPr id="39" name="Retângulo de cantos arredondados 10"/>
          <p:cNvSpPr/>
          <p:nvPr/>
        </p:nvSpPr>
        <p:spPr>
          <a:xfrm>
            <a:off x="96363" y="4030469"/>
            <a:ext cx="4081463" cy="642937"/>
          </a:xfrm>
          <a:prstGeom prst="round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sz="2000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DISTRIBUIÇÃO</a:t>
            </a:r>
          </a:p>
        </p:txBody>
      </p:sp>
      <p:sp>
        <p:nvSpPr>
          <p:cNvPr id="40" name="Retângulo de cantos arredondados 11"/>
          <p:cNvSpPr/>
          <p:nvPr/>
        </p:nvSpPr>
        <p:spPr>
          <a:xfrm>
            <a:off x="96363" y="4989319"/>
            <a:ext cx="4081462" cy="642938"/>
          </a:xfrm>
          <a:prstGeom prst="round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pt-BR" sz="2000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CONSUMIDOR</a:t>
            </a:r>
          </a:p>
        </p:txBody>
      </p:sp>
      <p:sp>
        <p:nvSpPr>
          <p:cNvPr id="8204" name="Seta para a direita listrada 10"/>
          <p:cNvSpPr>
            <a:spLocks noChangeArrowheads="1"/>
          </p:cNvSpPr>
          <p:nvPr/>
        </p:nvSpPr>
        <p:spPr bwMode="auto">
          <a:xfrm rot="5400000">
            <a:off x="1711325" y="2790825"/>
            <a:ext cx="4221163" cy="1071563"/>
          </a:xfrm>
          <a:custGeom>
            <a:avLst/>
            <a:gdLst>
              <a:gd name="T0" fmla="*/ 1520806 w 4286250"/>
              <a:gd name="T1" fmla="*/ 0 h 1071562"/>
              <a:gd name="T2" fmla="*/ 0 w 4286250"/>
              <a:gd name="T3" fmla="*/ 535842 h 1071562"/>
              <a:gd name="T4" fmla="*/ 1520806 w 4286250"/>
              <a:gd name="T5" fmla="*/ 1071623 h 1071562"/>
              <a:gd name="T6" fmla="*/ 1738065 w 4286250"/>
              <a:gd name="T7" fmla="*/ 535842 h 1071562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167431 w 4286250"/>
              <a:gd name="T13" fmla="*/ 267891 h 1071562"/>
              <a:gd name="T14" fmla="*/ 4018361 w 4286250"/>
              <a:gd name="T15" fmla="*/ 803672 h 107156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286250" h="1071562">
                <a:moveTo>
                  <a:pt x="0" y="267891"/>
                </a:moveTo>
                <a:lnTo>
                  <a:pt x="33486" y="267891"/>
                </a:lnTo>
                <a:lnTo>
                  <a:pt x="33486" y="803672"/>
                </a:lnTo>
                <a:lnTo>
                  <a:pt x="0" y="803672"/>
                </a:lnTo>
                <a:lnTo>
                  <a:pt x="0" y="267891"/>
                </a:lnTo>
                <a:close/>
                <a:moveTo>
                  <a:pt x="66973" y="267891"/>
                </a:moveTo>
                <a:lnTo>
                  <a:pt x="133945" y="267891"/>
                </a:lnTo>
                <a:lnTo>
                  <a:pt x="133945" y="803672"/>
                </a:lnTo>
                <a:lnTo>
                  <a:pt x="66973" y="803672"/>
                </a:lnTo>
                <a:lnTo>
                  <a:pt x="66973" y="267891"/>
                </a:lnTo>
                <a:close/>
                <a:moveTo>
                  <a:pt x="167432" y="267891"/>
                </a:moveTo>
                <a:lnTo>
                  <a:pt x="3750469" y="267891"/>
                </a:lnTo>
                <a:lnTo>
                  <a:pt x="3750469" y="0"/>
                </a:lnTo>
                <a:lnTo>
                  <a:pt x="4286250" y="535781"/>
                </a:lnTo>
                <a:lnTo>
                  <a:pt x="3750469" y="1071562"/>
                </a:lnTo>
                <a:lnTo>
                  <a:pt x="3750469" y="803672"/>
                </a:lnTo>
                <a:lnTo>
                  <a:pt x="167432" y="803672"/>
                </a:lnTo>
                <a:lnTo>
                  <a:pt x="167432" y="267891"/>
                </a:lnTo>
                <a:close/>
              </a:path>
            </a:pathLst>
          </a:custGeom>
          <a:solidFill>
            <a:srgbClr val="8BCD43">
              <a:alpha val="36470"/>
            </a:srgbClr>
          </a:solidFill>
          <a:ln w="9525">
            <a:noFill/>
            <a:round/>
            <a:headEnd/>
            <a:tailEnd/>
          </a:ln>
        </p:spPr>
        <p:txBody>
          <a:bodyPr rot="10800000" vert="eaVert" anchor="ctr"/>
          <a:lstStyle/>
          <a:p>
            <a:endParaRPr lang="pt-BR"/>
          </a:p>
        </p:txBody>
      </p:sp>
      <p:sp>
        <p:nvSpPr>
          <p:cNvPr id="13" name="Divisa 12"/>
          <p:cNvSpPr/>
          <p:nvPr/>
        </p:nvSpPr>
        <p:spPr>
          <a:xfrm>
            <a:off x="6973888" y="3149600"/>
            <a:ext cx="214312" cy="571500"/>
          </a:xfrm>
          <a:prstGeom prst="chevron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7367111" y="2798468"/>
            <a:ext cx="1681307" cy="1232001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altLang="pt-BR" b="1" dirty="0">
                <a:ln>
                  <a:solidFill>
                    <a:schemeClr val="tx1">
                      <a:alpha val="47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a typeface="MS PGothic" pitchFamily="34" charset="-128"/>
              </a:rPr>
              <a:t>Políticas Públicas Específicas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dirty="0" smtClean="0"/>
              <a:t>Sistema Agroindustrial e seus Mercados</a:t>
            </a:r>
            <a:endParaRPr lang="pt-BR" altLang="pt-BR" cap="none" dirty="0" smtClean="0"/>
          </a:p>
        </p:txBody>
      </p:sp>
      <p:sp>
        <p:nvSpPr>
          <p:cNvPr id="9219" name="Content Placeholder 6"/>
          <p:cNvSpPr>
            <a:spLocks noGrp="1"/>
          </p:cNvSpPr>
          <p:nvPr>
            <p:ph idx="1"/>
          </p:nvPr>
        </p:nvSpPr>
        <p:spPr bwMode="auto">
          <a:xfrm>
            <a:off x="457200" y="1171575"/>
            <a:ext cx="8455025" cy="49545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indent="0" eaLnBrk="1" hangingPunct="1">
              <a:buFont typeface="Arial" pitchFamily="34" charset="0"/>
              <a:buNone/>
            </a:pPr>
            <a:r>
              <a:rPr lang="pt-BR" altLang="pt-BR" smtClean="0">
                <a:solidFill>
                  <a:srgbClr val="595959"/>
                </a:solidFill>
              </a:rPr>
              <a:t>			• uma forma de governar as transações econômicas</a:t>
            </a:r>
          </a:p>
          <a:p>
            <a:pPr indent="0" eaLnBrk="1" hangingPunct="1">
              <a:buFont typeface="Arial" pitchFamily="34" charset="0"/>
              <a:buNone/>
            </a:pPr>
            <a:r>
              <a:rPr lang="pt-BR" altLang="pt-BR" smtClean="0">
                <a:solidFill>
                  <a:srgbClr val="595959"/>
                </a:solidFill>
              </a:rPr>
              <a:t>			• local onde se relacionam compradores e vendedores </a:t>
            </a:r>
          </a:p>
          <a:p>
            <a:pPr indent="0" eaLnBrk="1" hangingPunct="1">
              <a:buFont typeface="Arial" pitchFamily="34" charset="0"/>
              <a:buNone/>
            </a:pPr>
            <a:r>
              <a:rPr lang="pt-BR" altLang="pt-BR" smtClean="0">
                <a:solidFill>
                  <a:srgbClr val="595959"/>
                </a:solidFill>
              </a:rPr>
              <a:t>			• conjunto de institutos jurídicos que garantem as trocas</a:t>
            </a:r>
          </a:p>
          <a:p>
            <a:pPr indent="0" eaLnBrk="1" hangingPunct="1"/>
            <a:endParaRPr lang="pt-BR" altLang="pt-BR" smtClean="0">
              <a:solidFill>
                <a:srgbClr val="595959"/>
              </a:solidFill>
            </a:endParaRPr>
          </a:p>
          <a:p>
            <a:pPr indent="0" eaLnBrk="1" hangingPunct="1"/>
            <a:r>
              <a:rPr lang="pt-BR" altLang="pt-BR" smtClean="0">
                <a:solidFill>
                  <a:srgbClr val="595959"/>
                </a:solidFill>
              </a:rPr>
              <a:t>Mercado agroalimentar: conjunto das atividades que concorrem à formação e a distribuição dos produtos alimentares e, em consequência, o cumprimento da função de alimentação</a:t>
            </a:r>
          </a:p>
          <a:p>
            <a:pPr indent="0" eaLnBrk="1" hangingPunct="1"/>
            <a:endParaRPr lang="pt-BR" altLang="pt-BR" smtClean="0">
              <a:solidFill>
                <a:srgbClr val="595959"/>
              </a:solidFill>
            </a:endParaRPr>
          </a:p>
          <a:p>
            <a:pPr indent="0" eaLnBrk="1" hangingPunct="1"/>
            <a:r>
              <a:rPr lang="pt-BR" altLang="pt-BR" smtClean="0">
                <a:solidFill>
                  <a:srgbClr val="595959"/>
                </a:solidFill>
              </a:rPr>
              <a:t>Mercado agroindustrial: é o conjunto das atividades que concorrem à obtenção de produtos oriundos do agronegócio, não destinados à alimentação mas aos sistemas energético, madeireiro, couro e calçados, papelão e têxtil</a:t>
            </a:r>
          </a:p>
        </p:txBody>
      </p:sp>
      <p:sp>
        <p:nvSpPr>
          <p:cNvPr id="9220" name="Text Placeholder 3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61C8188E-D570-495F-8644-B12E28899FBB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5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5" name="AutoShape 19"/>
          <p:cNvSpPr>
            <a:spLocks/>
          </p:cNvSpPr>
          <p:nvPr/>
        </p:nvSpPr>
        <p:spPr bwMode="auto">
          <a:xfrm rot="10800000">
            <a:off x="1631950" y="1216025"/>
            <a:ext cx="276225" cy="1231900"/>
          </a:xfrm>
          <a:prstGeom prst="rightBrace">
            <a:avLst>
              <a:gd name="adj1" fmla="val 50007"/>
              <a:gd name="adj2" fmla="val 50000"/>
            </a:avLst>
          </a:prstGeom>
          <a:noFill/>
          <a:ln w="38100">
            <a:solidFill>
              <a:srgbClr val="92D050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6" name="CaixaDeTexto 4"/>
          <p:cNvSpPr txBox="1">
            <a:spLocks noChangeArrowheads="1"/>
          </p:cNvSpPr>
          <p:nvPr/>
        </p:nvSpPr>
        <p:spPr bwMode="auto">
          <a:xfrm>
            <a:off x="657225" y="1684338"/>
            <a:ext cx="974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pt-BR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Trebuchet MS"/>
                <a:cs typeface="+mn-cs"/>
              </a:rPr>
              <a:t>Mercado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Evolução da Regulação do Crédito Rural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1575"/>
            <a:ext cx="8229600" cy="4954588"/>
          </a:xfrm>
        </p:spPr>
        <p:txBody>
          <a:bodyPr/>
          <a:lstStyle/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1965: Lei 4.829/64 –Sistema Nacional de Crédito Rural (“SNCR”)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1967: Decreto Lei 167 – Títulos para formalização do Crédito Rural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1967: Resolução n. 69 do Conselho Monetário Nacional – Obrigatoriedade de empréstimos de um determinado percentual sobre os depósitos a vista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1988: Art. 187, I, Constituição Federal – Definiu crédito rural como instrumento de planejamento da </a:t>
            </a:r>
            <a:r>
              <a:rPr lang="pt-BR" dirty="0" smtClean="0"/>
              <a:t>atividade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 smtClean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1991: Política Agrícola - Lei 8.171 – Conceito de Crédito Rural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b="1" cap="small" dirty="0"/>
          </a:p>
        </p:txBody>
      </p:sp>
      <p:sp>
        <p:nvSpPr>
          <p:cNvPr id="10244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EA4F93C8-2296-46C3-9052-BA5B2551E102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6</a:t>
            </a:fld>
            <a:endParaRPr lang="en-US" altLang="pt-BR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O Papel do Crédito Rural na Expansão da Produção</a:t>
            </a:r>
            <a:endParaRPr lang="pt-BR" dirty="0"/>
          </a:p>
        </p:txBody>
      </p:sp>
      <p:sp>
        <p:nvSpPr>
          <p:cNvPr id="11267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617BC94C-D187-4A01-B167-F71165C4232F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7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pic>
        <p:nvPicPr>
          <p:cNvPr id="6148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1414463"/>
            <a:ext cx="5057775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81225" y="6162675"/>
            <a:ext cx="336232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Fonte: SPA/MAPA. Elaboração André Nassar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Expansão </a:t>
            </a:r>
            <a:r>
              <a:rPr lang="pt-BR" dirty="0"/>
              <a:t>da </a:t>
            </a:r>
            <a:r>
              <a:rPr lang="pt-BR" dirty="0" smtClean="0"/>
              <a:t>Produção e Crédito Rural</a:t>
            </a:r>
            <a:endParaRPr lang="pt-BR" dirty="0"/>
          </a:p>
        </p:txBody>
      </p:sp>
      <p:sp>
        <p:nvSpPr>
          <p:cNvPr id="12291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7CBFA6A6-5290-4511-940A-0920DDCE2F55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8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pic>
        <p:nvPicPr>
          <p:cNvPr id="12292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3250" y="1319213"/>
            <a:ext cx="5395913" cy="4676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181225" y="6092825"/>
            <a:ext cx="336232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Fonte: SPA/MAPA. Elaboração André Nassar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Programas Específicos BNDES</a:t>
            </a:r>
            <a:endParaRPr lang="pt-BR" dirty="0"/>
          </a:p>
        </p:txBody>
      </p:sp>
      <p:sp>
        <p:nvSpPr>
          <p:cNvPr id="1126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457200" y="6338888"/>
            <a:ext cx="828675" cy="2857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9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7613" y="1171575"/>
            <a:ext cx="6708775" cy="4954588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1217613" y="6213475"/>
            <a:ext cx="3895725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Fonte: Valor Econômico Setorial - Agronegócio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O Futuro do Financiamento Rural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238" y="838200"/>
            <a:ext cx="8788400" cy="5657850"/>
          </a:xfrm>
        </p:spPr>
        <p:txBody>
          <a:bodyPr>
            <a:normAutofit lnSpcReduction="10000"/>
          </a:bodyPr>
          <a:lstStyle/>
          <a:p>
            <a:pPr marL="285750" indent="-285750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pt-BR" dirty="0" smtClean="0"/>
              <a:t>Recursos obrigatórios em queda, voltarão a subir somente com queda da Selic. Capacidade de expandir o montante com Poupança Rural acabou, a subvenção não pode continuar subindo. </a:t>
            </a:r>
          </a:p>
          <a:p>
            <a:pPr marL="285750" indent="-285750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pt-BR" dirty="0"/>
              <a:t>Os programas atuas estão defasados, têm complexa operacionalidade e baixa aderência a modelos de avaliação de risco. </a:t>
            </a:r>
            <a:r>
              <a:rPr lang="pt-BR" dirty="0" smtClean="0"/>
              <a:t>Não </a:t>
            </a:r>
            <a:r>
              <a:rPr lang="pt-BR" dirty="0"/>
              <a:t>acompanham o ritmo de crescimento e expansão do setor</a:t>
            </a:r>
            <a:r>
              <a:rPr lang="pt-BR" dirty="0" smtClean="0"/>
              <a:t>.</a:t>
            </a:r>
            <a:endParaRPr lang="pt-BR" dirty="0"/>
          </a:p>
          <a:p>
            <a:pPr marL="285750" indent="-285750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pt-BR" dirty="0"/>
              <a:t>O financiamento público está constantemente sujeito às decisões da administração pública, cuja capacidade de gestão econômica é questionável</a:t>
            </a:r>
            <a:r>
              <a:rPr lang="pt-BR" dirty="0" smtClean="0"/>
              <a:t>.</a:t>
            </a:r>
          </a:p>
          <a:p>
            <a:pPr marL="285750" indent="-285750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pt-BR" dirty="0"/>
              <a:t>BNDES tem </a:t>
            </a:r>
            <a:r>
              <a:rPr lang="pt-BR" i="1" dirty="0" err="1"/>
              <a:t>funding</a:t>
            </a:r>
            <a:r>
              <a:rPr lang="pt-BR" dirty="0"/>
              <a:t> limitado e terá sua estratégia revisitada.</a:t>
            </a:r>
          </a:p>
          <a:p>
            <a:pPr marL="285750" indent="-285750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pt-BR" dirty="0" smtClean="0"/>
              <a:t>Desenvolvimento </a:t>
            </a:r>
            <a:r>
              <a:rPr lang="pt-BR" dirty="0"/>
              <a:t>de um novo modelo que tenha por fundamento a gestão de risco e o mercado de capitais</a:t>
            </a:r>
            <a:r>
              <a:rPr lang="pt-BR" dirty="0" smtClean="0"/>
              <a:t>.</a:t>
            </a:r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80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80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2400" dirty="0" smtClean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4340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FF973F0D-673B-4835-A65A-0EDF448898E4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10</a:t>
            </a:fld>
            <a:endParaRPr lang="en-US" altLang="pt-BR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Desenvolvimento de um novo </a:t>
            </a:r>
            <a:r>
              <a:rPr lang="pt-BR" dirty="0" smtClean="0"/>
              <a:t>sistema: </a:t>
            </a:r>
            <a:br>
              <a:rPr lang="pt-BR" dirty="0" smtClean="0"/>
            </a:br>
            <a:r>
              <a:rPr lang="pt-BR" dirty="0" smtClean="0"/>
              <a:t>Crédito </a:t>
            </a:r>
            <a:r>
              <a:rPr lang="pt-BR" dirty="0"/>
              <a:t>Privado</a:t>
            </a:r>
          </a:p>
        </p:txBody>
      </p:sp>
      <p:sp>
        <p:nvSpPr>
          <p:cNvPr id="15363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944EF245-5F57-4844-A405-CFDA27FA4D31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11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pic>
        <p:nvPicPr>
          <p:cNvPr id="15364" name="Imagem 28"/>
          <p:cNvPicPr>
            <a:picLocks noChangeAspect="1"/>
          </p:cNvPicPr>
          <p:nvPr/>
        </p:nvPicPr>
        <p:blipFill>
          <a:blip r:embed="rId2"/>
          <a:srcRect t="58775" b="34985"/>
          <a:stretch>
            <a:fillRect/>
          </a:stretch>
        </p:blipFill>
        <p:spPr bwMode="auto">
          <a:xfrm>
            <a:off x="11113" y="3862388"/>
            <a:ext cx="91440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m 1"/>
          <p:cNvPicPr>
            <a:picLocks noChangeAspect="1"/>
          </p:cNvPicPr>
          <p:nvPr/>
        </p:nvPicPr>
        <p:blipFill>
          <a:blip r:embed="rId3"/>
          <a:srcRect l="11697" t="32504" r="73013" b="53868"/>
          <a:stretch>
            <a:fillRect/>
          </a:stretch>
        </p:blipFill>
        <p:spPr bwMode="auto">
          <a:xfrm>
            <a:off x="623888" y="2060575"/>
            <a:ext cx="139700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m 64"/>
          <p:cNvPicPr>
            <a:picLocks noChangeAspect="1"/>
          </p:cNvPicPr>
          <p:nvPr/>
        </p:nvPicPr>
        <p:blipFill>
          <a:blip r:embed="rId3"/>
          <a:srcRect l="36436" t="32504" r="48276" b="53868"/>
          <a:stretch>
            <a:fillRect/>
          </a:stretch>
        </p:blipFill>
        <p:spPr bwMode="auto">
          <a:xfrm>
            <a:off x="3343275" y="2060575"/>
            <a:ext cx="139700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Imagem 65"/>
          <p:cNvPicPr>
            <a:picLocks noChangeAspect="1"/>
          </p:cNvPicPr>
          <p:nvPr/>
        </p:nvPicPr>
        <p:blipFill>
          <a:blip r:embed="rId3"/>
          <a:srcRect l="60652" t="32504" r="24059" b="53868"/>
          <a:stretch>
            <a:fillRect/>
          </a:stretch>
        </p:blipFill>
        <p:spPr bwMode="auto">
          <a:xfrm>
            <a:off x="6078538" y="4760913"/>
            <a:ext cx="139858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Imagem 66"/>
          <p:cNvPicPr>
            <a:picLocks noChangeAspect="1"/>
          </p:cNvPicPr>
          <p:nvPr/>
        </p:nvPicPr>
        <p:blipFill>
          <a:blip r:embed="rId3"/>
          <a:srcRect l="84711" t="32504" b="53868"/>
          <a:stretch>
            <a:fillRect/>
          </a:stretch>
        </p:blipFill>
        <p:spPr bwMode="auto">
          <a:xfrm>
            <a:off x="7756525" y="2060575"/>
            <a:ext cx="1398588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Imagem 67"/>
          <p:cNvPicPr>
            <a:picLocks noChangeAspect="1"/>
          </p:cNvPicPr>
          <p:nvPr/>
        </p:nvPicPr>
        <p:blipFill>
          <a:blip r:embed="rId3"/>
          <a:srcRect t="71758" r="84711" b="14615"/>
          <a:stretch>
            <a:fillRect/>
          </a:stretch>
        </p:blipFill>
        <p:spPr bwMode="auto">
          <a:xfrm>
            <a:off x="11113" y="4752975"/>
            <a:ext cx="1398587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Imagem 68"/>
          <p:cNvPicPr>
            <a:picLocks noChangeAspect="1"/>
          </p:cNvPicPr>
          <p:nvPr/>
        </p:nvPicPr>
        <p:blipFill>
          <a:blip r:embed="rId3"/>
          <a:srcRect l="22937" t="71758" r="61774" b="14615"/>
          <a:stretch>
            <a:fillRect/>
          </a:stretch>
        </p:blipFill>
        <p:spPr bwMode="auto">
          <a:xfrm>
            <a:off x="2108200" y="4752975"/>
            <a:ext cx="139858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Imagem 69"/>
          <p:cNvPicPr>
            <a:picLocks noChangeAspect="1"/>
          </p:cNvPicPr>
          <p:nvPr/>
        </p:nvPicPr>
        <p:blipFill>
          <a:blip r:embed="rId3"/>
          <a:srcRect l="48279" t="71758" r="36432" b="14615"/>
          <a:stretch>
            <a:fillRect/>
          </a:stretch>
        </p:blipFill>
        <p:spPr bwMode="auto">
          <a:xfrm>
            <a:off x="3941763" y="4762500"/>
            <a:ext cx="13970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Imagem 73"/>
          <p:cNvPicPr>
            <a:picLocks noChangeAspect="1"/>
          </p:cNvPicPr>
          <p:nvPr/>
        </p:nvPicPr>
        <p:blipFill>
          <a:blip r:embed="rId4"/>
          <a:srcRect l="15289" t="41371" r="78041" b="47794"/>
          <a:stretch>
            <a:fillRect/>
          </a:stretch>
        </p:blipFill>
        <p:spPr bwMode="auto">
          <a:xfrm>
            <a:off x="1409700" y="2759075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Imagem 74"/>
          <p:cNvPicPr>
            <a:picLocks noChangeAspect="1"/>
          </p:cNvPicPr>
          <p:nvPr/>
        </p:nvPicPr>
        <p:blipFill>
          <a:blip r:embed="rId4"/>
          <a:srcRect l="40744" t="41371" r="52586" b="47794"/>
          <a:stretch>
            <a:fillRect/>
          </a:stretch>
        </p:blipFill>
        <p:spPr bwMode="auto">
          <a:xfrm>
            <a:off x="3736975" y="2759075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4" name="Imagem 76"/>
          <p:cNvPicPr>
            <a:picLocks noChangeAspect="1"/>
          </p:cNvPicPr>
          <p:nvPr/>
        </p:nvPicPr>
        <p:blipFill>
          <a:blip r:embed="rId4"/>
          <a:srcRect l="89021" t="41371" r="4309" b="47794"/>
          <a:stretch>
            <a:fillRect/>
          </a:stretch>
        </p:blipFill>
        <p:spPr bwMode="auto">
          <a:xfrm>
            <a:off x="6815138" y="4294188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5" name="Imagem 77"/>
          <p:cNvPicPr>
            <a:picLocks noChangeAspect="1"/>
          </p:cNvPicPr>
          <p:nvPr/>
        </p:nvPicPr>
        <p:blipFill>
          <a:blip r:embed="rId4"/>
          <a:srcRect l="3386" t="64688" r="89944" b="24477"/>
          <a:stretch>
            <a:fillRect/>
          </a:stretch>
        </p:blipFill>
        <p:spPr bwMode="auto">
          <a:xfrm>
            <a:off x="320675" y="4267200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Imagem 78"/>
          <p:cNvPicPr>
            <a:picLocks noChangeAspect="1"/>
          </p:cNvPicPr>
          <p:nvPr/>
        </p:nvPicPr>
        <p:blipFill>
          <a:blip r:embed="rId4"/>
          <a:srcRect l="28040" t="64688" r="65289" b="24477"/>
          <a:stretch>
            <a:fillRect/>
          </a:stretch>
        </p:blipFill>
        <p:spPr bwMode="auto">
          <a:xfrm>
            <a:off x="2574925" y="4267200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7" name="Imagem 79"/>
          <p:cNvPicPr>
            <a:picLocks noChangeAspect="1"/>
          </p:cNvPicPr>
          <p:nvPr/>
        </p:nvPicPr>
        <p:blipFill>
          <a:blip r:embed="rId4"/>
          <a:srcRect l="53110" t="64688" r="40221" b="24477"/>
          <a:stretch>
            <a:fillRect/>
          </a:stretch>
        </p:blipFill>
        <p:spPr bwMode="auto">
          <a:xfrm>
            <a:off x="4602163" y="4267200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Imagem 84"/>
          <p:cNvPicPr>
            <a:picLocks noChangeAspect="1"/>
          </p:cNvPicPr>
          <p:nvPr/>
        </p:nvPicPr>
        <p:blipFill>
          <a:blip r:embed="rId5"/>
          <a:srcRect l="1540" t="52208" r="88303" b="39912"/>
          <a:stretch>
            <a:fillRect/>
          </a:stretch>
        </p:blipFill>
        <p:spPr bwMode="auto">
          <a:xfrm>
            <a:off x="152400" y="3411538"/>
            <a:ext cx="928688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9" name="Imagem 85"/>
          <p:cNvPicPr>
            <a:picLocks noChangeAspect="1"/>
          </p:cNvPicPr>
          <p:nvPr/>
        </p:nvPicPr>
        <p:blipFill>
          <a:blip r:embed="rId5"/>
          <a:srcRect l="13255" t="52208" r="76587" b="39912"/>
          <a:stretch>
            <a:fillRect/>
          </a:stretch>
        </p:blipFill>
        <p:spPr bwMode="auto">
          <a:xfrm>
            <a:off x="1222375" y="3411538"/>
            <a:ext cx="928688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0" name="Imagem 86"/>
          <p:cNvPicPr>
            <a:picLocks noChangeAspect="1"/>
          </p:cNvPicPr>
          <p:nvPr/>
        </p:nvPicPr>
        <p:blipFill>
          <a:blip r:embed="rId5"/>
          <a:srcRect l="25491" t="52208" r="63576" b="39912"/>
          <a:stretch>
            <a:fillRect/>
          </a:stretch>
        </p:blipFill>
        <p:spPr bwMode="auto">
          <a:xfrm>
            <a:off x="2343150" y="3411538"/>
            <a:ext cx="100012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1" name="Imagem 87"/>
          <p:cNvPicPr>
            <a:picLocks noChangeAspect="1"/>
          </p:cNvPicPr>
          <p:nvPr/>
        </p:nvPicPr>
        <p:blipFill>
          <a:blip r:embed="rId5"/>
          <a:srcRect l="38216" t="52208" r="50851" b="39912"/>
          <a:stretch>
            <a:fillRect/>
          </a:stretch>
        </p:blipFill>
        <p:spPr bwMode="auto">
          <a:xfrm>
            <a:off x="3506788" y="3411538"/>
            <a:ext cx="998537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2" name="Imagem 88"/>
          <p:cNvPicPr>
            <a:picLocks noChangeAspect="1"/>
          </p:cNvPicPr>
          <p:nvPr/>
        </p:nvPicPr>
        <p:blipFill>
          <a:blip r:embed="rId5"/>
          <a:srcRect l="50459" t="52208" r="38606" b="39912"/>
          <a:stretch>
            <a:fillRect/>
          </a:stretch>
        </p:blipFill>
        <p:spPr bwMode="auto">
          <a:xfrm>
            <a:off x="4625975" y="3411538"/>
            <a:ext cx="100012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3" name="Imagem 89"/>
          <p:cNvPicPr>
            <a:picLocks noChangeAspect="1"/>
          </p:cNvPicPr>
          <p:nvPr/>
        </p:nvPicPr>
        <p:blipFill>
          <a:blip r:embed="rId5"/>
          <a:srcRect l="62830" t="52208" r="26237" b="39912"/>
          <a:stretch>
            <a:fillRect/>
          </a:stretch>
        </p:blipFill>
        <p:spPr bwMode="auto">
          <a:xfrm>
            <a:off x="5791200" y="3409950"/>
            <a:ext cx="100012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4" name="Imagem 92"/>
          <p:cNvPicPr>
            <a:picLocks noChangeAspect="1"/>
          </p:cNvPicPr>
          <p:nvPr/>
        </p:nvPicPr>
        <p:blipFill>
          <a:blip r:embed="rId5"/>
          <a:srcRect l="4926" t="60091" r="91689" b="35970"/>
          <a:stretch>
            <a:fillRect/>
          </a:stretch>
        </p:blipFill>
        <p:spPr bwMode="auto">
          <a:xfrm>
            <a:off x="461963" y="3952875"/>
            <a:ext cx="309562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5" name="Imagem 93"/>
          <p:cNvPicPr>
            <a:picLocks noChangeAspect="1"/>
          </p:cNvPicPr>
          <p:nvPr/>
        </p:nvPicPr>
        <p:blipFill>
          <a:blip r:embed="rId5"/>
          <a:srcRect l="16937" t="60091" r="79675" b="35970"/>
          <a:stretch>
            <a:fillRect/>
          </a:stretch>
        </p:blipFill>
        <p:spPr bwMode="auto">
          <a:xfrm>
            <a:off x="1558925" y="3952875"/>
            <a:ext cx="309563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6" name="Imagem 94"/>
          <p:cNvPicPr>
            <a:picLocks noChangeAspect="1"/>
          </p:cNvPicPr>
          <p:nvPr/>
        </p:nvPicPr>
        <p:blipFill>
          <a:blip r:embed="rId5"/>
          <a:srcRect l="29265" t="60091" r="67349" b="35970"/>
          <a:stretch>
            <a:fillRect/>
          </a:stretch>
        </p:blipFill>
        <p:spPr bwMode="auto">
          <a:xfrm>
            <a:off x="2687638" y="3952875"/>
            <a:ext cx="309562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7" name="Imagem 95"/>
          <p:cNvPicPr>
            <a:picLocks noChangeAspect="1"/>
          </p:cNvPicPr>
          <p:nvPr/>
        </p:nvPicPr>
        <p:blipFill>
          <a:blip r:embed="rId5"/>
          <a:srcRect l="42377" t="60091" r="54237" b="35970"/>
          <a:stretch>
            <a:fillRect/>
          </a:stretch>
        </p:blipFill>
        <p:spPr bwMode="auto">
          <a:xfrm>
            <a:off x="3886200" y="3952875"/>
            <a:ext cx="309563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8" name="Imagem 96"/>
          <p:cNvPicPr>
            <a:picLocks noChangeAspect="1"/>
          </p:cNvPicPr>
          <p:nvPr/>
        </p:nvPicPr>
        <p:blipFill>
          <a:blip r:embed="rId5"/>
          <a:srcRect l="54755" t="60091" r="41859" b="35970"/>
          <a:stretch>
            <a:fillRect/>
          </a:stretch>
        </p:blipFill>
        <p:spPr bwMode="auto">
          <a:xfrm>
            <a:off x="5018088" y="3952875"/>
            <a:ext cx="309562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9" name="Imagem 97"/>
          <p:cNvPicPr>
            <a:picLocks noChangeAspect="1"/>
          </p:cNvPicPr>
          <p:nvPr/>
        </p:nvPicPr>
        <p:blipFill>
          <a:blip r:embed="rId5"/>
          <a:srcRect l="66605" t="60091" r="30009" b="35970"/>
          <a:stretch>
            <a:fillRect/>
          </a:stretch>
        </p:blipFill>
        <p:spPr bwMode="auto">
          <a:xfrm>
            <a:off x="6116638" y="3952875"/>
            <a:ext cx="3111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90" name="Imagem 99"/>
          <p:cNvPicPr>
            <a:picLocks noChangeAspect="1"/>
          </p:cNvPicPr>
          <p:nvPr/>
        </p:nvPicPr>
        <p:blipFill>
          <a:blip r:embed="rId5"/>
          <a:srcRect l="90663" t="60091" r="5951" b="35970"/>
          <a:stretch>
            <a:fillRect/>
          </a:stretch>
        </p:blipFill>
        <p:spPr bwMode="auto">
          <a:xfrm>
            <a:off x="8394700" y="3957638"/>
            <a:ext cx="309563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CaixaDeTexto 65"/>
          <p:cNvSpPr txBox="1"/>
          <p:nvPr/>
        </p:nvSpPr>
        <p:spPr>
          <a:xfrm>
            <a:off x="120650" y="5019675"/>
            <a:ext cx="1082675" cy="400050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CPR Física</a:t>
            </a:r>
          </a:p>
          <a:p>
            <a:pPr algn="ctr" eaLnBrk="1" hangingPunct="1"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(Lei 8.929)</a:t>
            </a:r>
          </a:p>
        </p:txBody>
      </p:sp>
      <p:sp>
        <p:nvSpPr>
          <p:cNvPr id="67" name="CaixaDeTexto 66"/>
          <p:cNvSpPr txBox="1"/>
          <p:nvPr/>
        </p:nvSpPr>
        <p:spPr>
          <a:xfrm>
            <a:off x="693738" y="2338388"/>
            <a:ext cx="1192212" cy="479425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CPR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Financeira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(Lei 10.200)</a:t>
            </a:r>
          </a:p>
        </p:txBody>
      </p:sp>
      <p:sp>
        <p:nvSpPr>
          <p:cNvPr id="68" name="CaixaDeTexto 67"/>
          <p:cNvSpPr txBox="1"/>
          <p:nvPr/>
        </p:nvSpPr>
        <p:spPr>
          <a:xfrm>
            <a:off x="2357438" y="4973638"/>
            <a:ext cx="1082675" cy="492125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Novos Títulos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do Agronegócio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CDA/WA, CDCA,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LCA, CRA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(Lei 11.076/04)</a:t>
            </a:r>
          </a:p>
        </p:txBody>
      </p:sp>
      <p:sp>
        <p:nvSpPr>
          <p:cNvPr id="69" name="CaixaDeTexto 68"/>
          <p:cNvSpPr txBox="1"/>
          <p:nvPr/>
        </p:nvSpPr>
        <p:spPr>
          <a:xfrm>
            <a:off x="3478213" y="2303463"/>
            <a:ext cx="1190625" cy="481012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Lei 11.311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Isenção de IR para PF</a:t>
            </a:r>
          </a:p>
        </p:txBody>
      </p:sp>
      <p:sp>
        <p:nvSpPr>
          <p:cNvPr id="70" name="CaixaDeTexto 69"/>
          <p:cNvSpPr txBox="1"/>
          <p:nvPr/>
        </p:nvSpPr>
        <p:spPr>
          <a:xfrm>
            <a:off x="4148138" y="4991100"/>
            <a:ext cx="1084262" cy="479425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Comunicado CVM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CRI=CRA</a:t>
            </a:r>
          </a:p>
        </p:txBody>
      </p:sp>
      <p:pic>
        <p:nvPicPr>
          <p:cNvPr id="15396" name="Imagem 49"/>
          <p:cNvPicPr>
            <a:picLocks noChangeAspect="1"/>
          </p:cNvPicPr>
          <p:nvPr/>
        </p:nvPicPr>
        <p:blipFill>
          <a:blip r:embed="rId5"/>
          <a:srcRect l="79411" t="60091" r="17203" b="35970"/>
          <a:stretch>
            <a:fillRect/>
          </a:stretch>
        </p:blipFill>
        <p:spPr bwMode="auto">
          <a:xfrm>
            <a:off x="7229475" y="3949700"/>
            <a:ext cx="309563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" name="Retângulo 71"/>
          <p:cNvSpPr/>
          <p:nvPr/>
        </p:nvSpPr>
        <p:spPr>
          <a:xfrm>
            <a:off x="6752890" y="3365145"/>
            <a:ext cx="12618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4000" dirty="0">
                <a:ln w="0"/>
                <a:solidFill>
                  <a:srgbClr val="FFCC00"/>
                </a:solidFill>
                <a:effectLst>
                  <a:reflection blurRad="6350" stA="53000" endA="300" endPos="35500" dir="5400000" sy="-90000" algn="bl" rotWithShape="0"/>
                </a:effectLst>
                <a:cs typeface="Arial" charset="0"/>
              </a:rPr>
              <a:t>2015</a:t>
            </a:r>
          </a:p>
        </p:txBody>
      </p:sp>
      <p:pic>
        <p:nvPicPr>
          <p:cNvPr id="15398" name="Imagem 55"/>
          <p:cNvPicPr>
            <a:picLocks noChangeAspect="1"/>
          </p:cNvPicPr>
          <p:nvPr/>
        </p:nvPicPr>
        <p:blipFill>
          <a:blip r:embed="rId3"/>
          <a:srcRect l="11697" t="32504" r="73013" b="53868"/>
          <a:stretch>
            <a:fillRect/>
          </a:stretch>
        </p:blipFill>
        <p:spPr bwMode="auto">
          <a:xfrm>
            <a:off x="5627688" y="2132013"/>
            <a:ext cx="1397000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CaixaDeTexto 73"/>
          <p:cNvSpPr txBox="1"/>
          <p:nvPr/>
        </p:nvSpPr>
        <p:spPr>
          <a:xfrm>
            <a:off x="5695950" y="2435225"/>
            <a:ext cx="1192213" cy="404813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Primeira Emissão de CRA Pessoa Física ICVM - 400</a:t>
            </a:r>
          </a:p>
        </p:txBody>
      </p:sp>
      <p:sp>
        <p:nvSpPr>
          <p:cNvPr id="75" name="Retângulo 74"/>
          <p:cNvSpPr/>
          <p:nvPr/>
        </p:nvSpPr>
        <p:spPr>
          <a:xfrm>
            <a:off x="7889716" y="3365145"/>
            <a:ext cx="12618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4000" dirty="0">
                <a:ln w="0"/>
                <a:solidFill>
                  <a:srgbClr val="72AF2F"/>
                </a:solidFill>
                <a:effectLst>
                  <a:reflection blurRad="6350" stA="53000" endA="300" endPos="35500" dir="5400000" sy="-90000" algn="bl" rotWithShape="0"/>
                </a:effectLst>
                <a:cs typeface="Arial" charset="0"/>
              </a:rPr>
              <a:t>2016</a:t>
            </a:r>
          </a:p>
        </p:txBody>
      </p:sp>
      <p:pic>
        <p:nvPicPr>
          <p:cNvPr id="15401" name="Imagem 75"/>
          <p:cNvPicPr>
            <a:picLocks noChangeAspect="1"/>
          </p:cNvPicPr>
          <p:nvPr/>
        </p:nvPicPr>
        <p:blipFill>
          <a:blip r:embed="rId4"/>
          <a:srcRect l="64957" t="41371" r="28374" b="47794"/>
          <a:stretch>
            <a:fillRect/>
          </a:stretch>
        </p:blipFill>
        <p:spPr bwMode="auto">
          <a:xfrm>
            <a:off x="5949950" y="2806700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" name="CaixaDeTexto 76"/>
          <p:cNvSpPr txBox="1"/>
          <p:nvPr/>
        </p:nvSpPr>
        <p:spPr>
          <a:xfrm>
            <a:off x="6291263" y="5005388"/>
            <a:ext cx="1082675" cy="479425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Regime LCA (Resolução Bacen 4.415)</a:t>
            </a:r>
          </a:p>
        </p:txBody>
      </p:sp>
      <p:sp>
        <p:nvSpPr>
          <p:cNvPr id="78" name="CaixaDeTexto 77"/>
          <p:cNvSpPr txBox="1"/>
          <p:nvPr/>
        </p:nvSpPr>
        <p:spPr>
          <a:xfrm>
            <a:off x="7912100" y="2249488"/>
            <a:ext cx="1082675" cy="590550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Alteração Regime LCA (Resolução Bacen 4.497)</a:t>
            </a:r>
          </a:p>
        </p:txBody>
      </p:sp>
      <p:pic>
        <p:nvPicPr>
          <p:cNvPr id="15404" name="Imagem 76"/>
          <p:cNvPicPr>
            <a:picLocks noChangeAspect="1"/>
          </p:cNvPicPr>
          <p:nvPr/>
        </p:nvPicPr>
        <p:blipFill>
          <a:blip r:embed="rId4"/>
          <a:srcRect l="89021" t="41371" r="4309" b="47794"/>
          <a:stretch>
            <a:fillRect/>
          </a:stretch>
        </p:blipFill>
        <p:spPr bwMode="auto">
          <a:xfrm>
            <a:off x="8235950" y="2776538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05" name="Imagem 66"/>
          <p:cNvPicPr>
            <a:picLocks noChangeAspect="1"/>
          </p:cNvPicPr>
          <p:nvPr/>
        </p:nvPicPr>
        <p:blipFill>
          <a:blip r:embed="rId3"/>
          <a:srcRect l="84711" t="32504" b="53868"/>
          <a:stretch>
            <a:fillRect/>
          </a:stretch>
        </p:blipFill>
        <p:spPr bwMode="auto">
          <a:xfrm>
            <a:off x="7802563" y="4762500"/>
            <a:ext cx="1398587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CaixaDeTexto 45"/>
          <p:cNvSpPr txBox="1"/>
          <p:nvPr/>
        </p:nvSpPr>
        <p:spPr>
          <a:xfrm>
            <a:off x="7924800" y="5024438"/>
            <a:ext cx="1119188" cy="406400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pt-B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Lei nº 11.033</a:t>
            </a:r>
            <a:br>
              <a:rPr lang="pt-B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</a:br>
            <a:r>
              <a:rPr lang="pt-B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charset="0"/>
              </a:rPr>
              <a:t>Variação cambial (CDCA e CRA)</a:t>
            </a:r>
          </a:p>
        </p:txBody>
      </p:sp>
      <p:pic>
        <p:nvPicPr>
          <p:cNvPr id="15407" name="Imagem 76"/>
          <p:cNvPicPr>
            <a:picLocks noChangeAspect="1"/>
          </p:cNvPicPr>
          <p:nvPr/>
        </p:nvPicPr>
        <p:blipFill>
          <a:blip r:embed="rId4"/>
          <a:srcRect l="89021" t="41371" r="4309" b="47794"/>
          <a:stretch>
            <a:fillRect/>
          </a:stretch>
        </p:blipFill>
        <p:spPr bwMode="auto">
          <a:xfrm>
            <a:off x="8434388" y="4281488"/>
            <a:ext cx="6096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Títulos Privados e Aplicação na Cadeia Agroindustrial</a:t>
            </a:r>
          </a:p>
        </p:txBody>
      </p:sp>
      <p:sp>
        <p:nvSpPr>
          <p:cNvPr id="16387" name="Text Placeholder 3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EE2E98DD-E1D8-44A4-88B5-91E3BA09D42E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12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6" name="Cubo 5"/>
          <p:cNvSpPr/>
          <p:nvPr/>
        </p:nvSpPr>
        <p:spPr>
          <a:xfrm>
            <a:off x="357188" y="1928813"/>
            <a:ext cx="2822575" cy="1143000"/>
          </a:xfrm>
          <a:prstGeom prst="cube">
            <a:avLst/>
          </a:prstGeom>
          <a:solidFill>
            <a:srgbClr val="00666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prstClr val="white"/>
                </a:solidFill>
              </a:rPr>
              <a:t>                         </a:t>
            </a:r>
            <a:r>
              <a:rPr lang="pt-BR" b="1" dirty="0">
                <a:solidFill>
                  <a:prstClr val="white"/>
                </a:solidFill>
              </a:rPr>
              <a:t>Produção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prstClr val="white"/>
              </a:solidFill>
            </a:endParaRPr>
          </a:p>
        </p:txBody>
      </p:sp>
      <p:sp>
        <p:nvSpPr>
          <p:cNvPr id="8" name="Cubo 7"/>
          <p:cNvSpPr/>
          <p:nvPr/>
        </p:nvSpPr>
        <p:spPr>
          <a:xfrm>
            <a:off x="2916238" y="1928813"/>
            <a:ext cx="3065462" cy="1143000"/>
          </a:xfrm>
          <a:prstGeom prst="cube">
            <a:avLst/>
          </a:prstGeom>
          <a:solidFill>
            <a:srgbClr val="92D050"/>
          </a:solidFill>
          <a:ln>
            <a:solidFill>
              <a:srgbClr val="72AF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FFFFFF"/>
                </a:solidFill>
                <a:cs typeface="Arial" pitchFamily="34" charset="0"/>
              </a:rPr>
              <a:t>Comercialização &amp;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FFFFFF"/>
                </a:solidFill>
                <a:cs typeface="Arial" pitchFamily="34" charset="0"/>
              </a:rPr>
              <a:t>Armazenamento</a:t>
            </a:r>
          </a:p>
        </p:txBody>
      </p:sp>
      <p:sp>
        <p:nvSpPr>
          <p:cNvPr id="9" name="Cubo 8"/>
          <p:cNvSpPr/>
          <p:nvPr/>
        </p:nvSpPr>
        <p:spPr>
          <a:xfrm>
            <a:off x="5673725" y="1928813"/>
            <a:ext cx="2714625" cy="1143000"/>
          </a:xfrm>
          <a:prstGeom prst="cube">
            <a:avLst/>
          </a:prstGeom>
          <a:solidFill>
            <a:srgbClr val="00B050"/>
          </a:solidFill>
          <a:ln>
            <a:solidFill>
              <a:srgbClr val="0086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prstClr val="white"/>
                </a:solidFill>
                <a:cs typeface="Arial" pitchFamily="34" charset="0"/>
              </a:rPr>
              <a:t>Financiamento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57188" y="3157538"/>
            <a:ext cx="2857500" cy="1354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CPR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Emissores</a:t>
            </a: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Produtores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Rurais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Associações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Cooperativas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651500" y="3146425"/>
            <a:ext cx="2857500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LCA</a:t>
            </a:r>
            <a:endParaRPr 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Emissores</a:t>
            </a: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: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Instituições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Financeiras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CRA</a:t>
            </a:r>
            <a:endParaRPr 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Emissores</a:t>
            </a: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Securitizadoras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Agro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2843213" y="3136900"/>
            <a:ext cx="2857500" cy="2062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CDA</a:t>
            </a: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/WA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Emissores</a:t>
            </a: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: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Armazéns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Agropecuários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CDCA</a:t>
            </a:r>
            <a:endParaRPr 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Emissores</a:t>
            </a:r>
            <a:r>
              <a:rPr 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: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Cooperativas</a:t>
            </a:r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Agroindústrias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Cédula de Produto Rural (CPR)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1575"/>
            <a:ext cx="8229600" cy="4954588"/>
          </a:xfrm>
        </p:spPr>
        <p:txBody>
          <a:bodyPr/>
          <a:lstStyle/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Conceito</a:t>
            </a:r>
            <a:r>
              <a:rPr lang="pt-BR" dirty="0"/>
              <a:t>: Título à ordem, líquido e certo, representativo da promessa de entrega de produtos rurais ou pagamento em dinheiro, com ou sem garantia </a:t>
            </a:r>
            <a:r>
              <a:rPr lang="pt-BR" dirty="0" err="1"/>
              <a:t>cedular</a:t>
            </a: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Base Legal</a:t>
            </a:r>
            <a:r>
              <a:rPr lang="pt-BR" dirty="0"/>
              <a:t>: a CPR foi criada pela Lei n.º 8.929/94, e posteriormente alterada pela Lei n.º 10.200/01, que instituiu a CPR Financeira.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Objeto</a:t>
            </a:r>
            <a:r>
              <a:rPr lang="pt-BR" dirty="0"/>
              <a:t>: Produtos e subprodutos de origem agrícola, pecuária e de reflorestamento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Emitente</a:t>
            </a:r>
            <a:r>
              <a:rPr lang="pt-BR" dirty="0"/>
              <a:t>: Produtores rurais, suas associações e/ou cooperativas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Adquirentes</a:t>
            </a:r>
            <a:r>
              <a:rPr lang="pt-BR" dirty="0"/>
              <a:t>: Agroindústrias, tradings </a:t>
            </a:r>
            <a:r>
              <a:rPr lang="pt-BR" dirty="0" err="1"/>
              <a:t>companies</a:t>
            </a:r>
            <a:r>
              <a:rPr lang="pt-BR" dirty="0"/>
              <a:t>, fornecedores de insumos, fundos de investimento e instituições financeiras</a:t>
            </a:r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cap="small" dirty="0"/>
          </a:p>
        </p:txBody>
      </p:sp>
      <p:sp>
        <p:nvSpPr>
          <p:cNvPr id="17412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754B6B89-5413-4FCA-831B-82CD4ADFB435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13</a:t>
            </a:fld>
            <a:endParaRPr lang="en-US" altLang="pt-BR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CPR - Modalidades</a:t>
            </a:r>
          </a:p>
        </p:txBody>
      </p:sp>
      <p:sp>
        <p:nvSpPr>
          <p:cNvPr id="18435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36684930-3DBE-457B-B796-4F5FCB86EA15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14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6" name="Title 5"/>
          <p:cNvSpPr txBox="1">
            <a:spLocks/>
          </p:cNvSpPr>
          <p:nvPr/>
        </p:nvSpPr>
        <p:spPr>
          <a:xfrm>
            <a:off x="457200" y="274638"/>
            <a:ext cx="8229600" cy="56356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800" b="1" kern="1200" cap="small" baseline="0">
                <a:solidFill>
                  <a:srgbClr val="00693C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2pPr>
            <a:lvl3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3pPr>
            <a:lvl4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4pPr>
            <a:lvl5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5pPr>
            <a:lvl6pPr marL="4572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6pPr>
            <a:lvl7pPr marL="9144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7pPr>
            <a:lvl8pPr marL="13716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8pPr>
            <a:lvl9pPr marL="18288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CPR - Modalidades</a:t>
            </a:r>
          </a:p>
        </p:txBody>
      </p:sp>
      <p:sp>
        <p:nvSpPr>
          <p:cNvPr id="7" name="Espaço Reservado para Conteúdo 9"/>
          <p:cNvSpPr txBox="1">
            <a:spLocks/>
          </p:cNvSpPr>
          <p:nvPr/>
        </p:nvSpPr>
        <p:spPr bwMode="auto">
          <a:xfrm>
            <a:off x="3995738" y="1773238"/>
            <a:ext cx="4594225" cy="179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pt-BR" altLang="pt-BR" sz="1600" b="1" cap="small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Física (art. 4 da Lei 8.929/94)</a:t>
            </a:r>
          </a:p>
          <a:p>
            <a:pPr marL="0" lvl="1" indent="0" fontAlgn="auto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pt-BR" altLang="pt-BR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Especificação do produto</a:t>
            </a:r>
          </a:p>
          <a:p>
            <a:pPr marL="0" lvl="1" indent="0" fontAlgn="auto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pt-BR" altLang="pt-BR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Indicação do local de formação de lavoura ou cria e recria de animais e condições de entrega </a:t>
            </a:r>
          </a:p>
          <a:p>
            <a:pPr marL="0" indent="0" fontAlgn="auto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Font typeface="Arial" charset="0"/>
              <a:buNone/>
              <a:defRPr/>
            </a:pPr>
            <a:endParaRPr lang="pt-BR" altLang="pt-BR" sz="1600" b="1" cap="small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fontAlgn="auto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pt-BR" altLang="pt-BR" sz="1600" b="1" cap="small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Financeira (art. 4-A da Lei 8.929/94)</a:t>
            </a:r>
          </a:p>
          <a:p>
            <a:pPr marL="0" lvl="1" indent="0" fontAlgn="auto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pt-BR" altLang="pt-BR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Especificação do preço ou do índice de preços</a:t>
            </a:r>
          </a:p>
          <a:p>
            <a:pPr marL="0" lvl="1" indent="0" fontAlgn="auto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pt-BR" altLang="pt-BR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Instituição responsável ou mercado de formação do preço </a:t>
            </a:r>
          </a:p>
          <a:p>
            <a:pPr marL="285750" indent="-285750">
              <a:defRPr/>
            </a:pPr>
            <a:endParaRPr lang="pt-BR" altLang="pt-BR" sz="18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tângulo 7"/>
          <p:cNvSpPr/>
          <p:nvPr/>
        </p:nvSpPr>
        <p:spPr bwMode="auto">
          <a:xfrm>
            <a:off x="1285875" y="1765300"/>
            <a:ext cx="1404938" cy="1327150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chemeClr val="bg1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chemeClr val="bg1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en-US" sz="2400" b="1" dirty="0">
                <a:solidFill>
                  <a:schemeClr val="bg1"/>
                </a:solidFill>
                <a:latin typeface="+mj-lt"/>
                <a:ea typeface="Arial Unicode MS" pitchFamily="34" charset="-128"/>
                <a:cs typeface="Arial" pitchFamily="34" charset="0"/>
              </a:rPr>
              <a:t>CPR</a:t>
            </a: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chemeClr val="bg1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chemeClr val="bg1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chemeClr val="bg1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chemeClr val="bg1"/>
              </a:solidFill>
              <a:latin typeface="+mj-lt"/>
              <a:ea typeface="Arial Unicode MS" pitchFamily="34" charset="-128"/>
              <a:cs typeface="Arial" pitchFamily="34" charset="0"/>
            </a:endParaRPr>
          </a:p>
        </p:txBody>
      </p:sp>
      <p:pic>
        <p:nvPicPr>
          <p:cNvPr id="18439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2225" y="2452688"/>
            <a:ext cx="1398588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 bwMode="auto">
          <a:xfrm>
            <a:off x="1285875" y="3568700"/>
            <a:ext cx="1404938" cy="1328738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rgbClr val="00863D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rgbClr val="00863D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r>
              <a:rPr lang="en-US" sz="2400" b="1" dirty="0">
                <a:solidFill>
                  <a:srgbClr val="00863D"/>
                </a:solidFill>
                <a:latin typeface="+mj-lt"/>
                <a:ea typeface="Arial Unicode MS" pitchFamily="34" charset="-128"/>
                <a:cs typeface="Arial" pitchFamily="34" charset="0"/>
              </a:rPr>
              <a:t>CPR-F</a:t>
            </a: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rgbClr val="00863D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rgbClr val="00863D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rgbClr val="00863D"/>
              </a:solidFill>
              <a:latin typeface="+mj-lt"/>
              <a:ea typeface="Arial Unicode MS" pitchFamily="34" charset="-128"/>
              <a:cs typeface="Arial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tabLst>
                <a:tab pos="266700" algn="l"/>
              </a:tabLst>
              <a:defRPr/>
            </a:pPr>
            <a:endParaRPr lang="en-US" sz="2400" b="1" dirty="0">
              <a:solidFill>
                <a:srgbClr val="00863D"/>
              </a:solidFill>
              <a:latin typeface="+mj-lt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11" name="Seta para a direita 1"/>
          <p:cNvSpPr/>
          <p:nvPr/>
        </p:nvSpPr>
        <p:spPr>
          <a:xfrm>
            <a:off x="2992438" y="2160588"/>
            <a:ext cx="849312" cy="511175"/>
          </a:xfrm>
          <a:prstGeom prst="rightArrow">
            <a:avLst/>
          </a:prstGeom>
          <a:solidFill>
            <a:srgbClr val="83C937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3" name="Seta para a direita 16"/>
          <p:cNvSpPr/>
          <p:nvPr/>
        </p:nvSpPr>
        <p:spPr>
          <a:xfrm>
            <a:off x="2992438" y="3944938"/>
            <a:ext cx="849312" cy="509587"/>
          </a:xfrm>
          <a:prstGeom prst="rightArrow">
            <a:avLst/>
          </a:prstGeom>
          <a:solidFill>
            <a:srgbClr val="83C937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184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7988" y="4044950"/>
            <a:ext cx="620712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Certificado de Depósito Agropecuário (CDA) e </a:t>
            </a:r>
            <a:r>
              <a:rPr lang="pt-BR" i="1" dirty="0"/>
              <a:t>Warrant </a:t>
            </a:r>
            <a:r>
              <a:rPr lang="pt-BR" dirty="0"/>
              <a:t>Agropecuário (WA)</a:t>
            </a:r>
          </a:p>
        </p:txBody>
      </p:sp>
      <p:sp>
        <p:nvSpPr>
          <p:cNvPr id="19459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CA1DF1F5-046E-4AE6-BB3B-E1DBFA53F5B0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15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8" name="Content Placeholder 6"/>
          <p:cNvSpPr>
            <a:spLocks noGrp="1"/>
          </p:cNvSpPr>
          <p:nvPr>
            <p:ph idx="1"/>
          </p:nvPr>
        </p:nvSpPr>
        <p:spPr>
          <a:xfrm>
            <a:off x="457200" y="1171575"/>
            <a:ext cx="8229600" cy="4954588"/>
          </a:xfrm>
        </p:spPr>
        <p:txBody>
          <a:bodyPr/>
          <a:lstStyle/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 smtClean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cap="small" dirty="0" err="1"/>
              <a:t>CDA</a:t>
            </a:r>
            <a:r>
              <a:rPr lang="pt-BR" b="1" cap="small" dirty="0"/>
              <a:t>: </a:t>
            </a:r>
            <a:r>
              <a:rPr lang="pt-BR" dirty="0"/>
              <a:t>Título de crédito representativo da entrega de produtos agropecuários, seus derivados, subprodutos e resíduos de valor econômico, depositados em armazéns agropecuários.</a:t>
            </a:r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cap="small" dirty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cap="small" dirty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cap="small" dirty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cap="small" dirty="0" err="1"/>
              <a:t>WA</a:t>
            </a:r>
            <a:r>
              <a:rPr lang="pt-BR" b="1" cap="small" dirty="0"/>
              <a:t>: </a:t>
            </a:r>
            <a:r>
              <a:rPr lang="pt-BR" dirty="0"/>
              <a:t>Título de crédito representativo da promessa de pagamento em dinheiro que confere direito de penhor sobre o </a:t>
            </a:r>
            <a:r>
              <a:rPr lang="pt-BR" dirty="0" err="1"/>
              <a:t>CDA</a:t>
            </a:r>
            <a:r>
              <a:rPr lang="pt-BR" dirty="0"/>
              <a:t>, assim como sobre o produto nele descrito.</a:t>
            </a:r>
          </a:p>
        </p:txBody>
      </p:sp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0150" y="2741613"/>
            <a:ext cx="1250950" cy="121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7738" y="4941888"/>
            <a:ext cx="1755775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Disposições Comuns - CDCA e LCA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1575"/>
            <a:ext cx="8229600" cy="4954588"/>
          </a:xfrm>
        </p:spPr>
        <p:txBody>
          <a:bodyPr/>
          <a:lstStyle/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Valor dos títulos ≤ valor dos direitos creditórios vinculados (lastro)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Os emitentes respondem pela origem e autenticidade dos direitos creditórios a eles vinculados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Conferem direito de penhor sobre os direitos creditórios a eles vinculados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Poderão contar com garantias adicionais (reais ou fidejussórias)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Direitos creditórios vinculados não serão penhorados, sequestrados ou arrestados 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484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37C809F3-585D-42AD-A222-E9BF3338644A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16</a:t>
            </a:fld>
            <a:endParaRPr lang="en-US" altLang="pt-BR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Disposições Comuns - CDCA, LCA e CRA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1575"/>
            <a:ext cx="8229600" cy="4954588"/>
          </a:xfrm>
        </p:spPr>
        <p:txBody>
          <a:bodyPr>
            <a:normAutofit lnSpcReduction="10000"/>
          </a:bodyPr>
          <a:lstStyle/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Poderão ser emitidos sob a forma escritural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05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Facultada a cessão fiduciária em garantia de direitos creditórios do agronegócio em favor dos adquirentes dos </a:t>
            </a:r>
            <a:r>
              <a:rPr lang="pt-BR" dirty="0" smtClean="0"/>
              <a:t>títulos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05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Poderão ser distribuídos publicamente e negociados na </a:t>
            </a:r>
            <a:r>
              <a:rPr lang="pt-BR" dirty="0" err="1"/>
              <a:t>BM&amp;FBovespa</a:t>
            </a:r>
            <a:r>
              <a:rPr lang="pt-BR" dirty="0"/>
              <a:t> ou em mercados de balcão </a:t>
            </a:r>
            <a:r>
              <a:rPr lang="pt-BR" dirty="0" smtClean="0"/>
              <a:t>organizados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05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 smtClean="0"/>
              <a:t>Poderão </a:t>
            </a:r>
            <a:r>
              <a:rPr lang="pt-BR" dirty="0"/>
              <a:t>conter cláusula expressa de variação de seu valor </a:t>
            </a:r>
            <a:r>
              <a:rPr lang="pt-BR" dirty="0" smtClean="0"/>
              <a:t>nominal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05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Direitos </a:t>
            </a:r>
            <a:r>
              <a:rPr lang="pt-BR" dirty="0"/>
              <a:t>creditórios vinculados aos títulos (lastro) deverão ser:</a:t>
            </a:r>
          </a:p>
          <a:p>
            <a:pPr marL="645750" lvl="1" indent="-285750" eaLnBrk="1" fontAlgn="auto" hangingPunct="1">
              <a:spcAft>
                <a:spcPts val="0"/>
              </a:spcAft>
              <a:defRPr/>
            </a:pPr>
            <a:r>
              <a:rPr lang="pt-BR" sz="1400" dirty="0"/>
              <a:t>Registrados em sistema de registro e de liquidação financeira de ativos autorizado pelo Banco Central do </a:t>
            </a:r>
            <a:r>
              <a:rPr lang="pt-BR" sz="1400" dirty="0" smtClean="0"/>
              <a:t>Brasil e </a:t>
            </a:r>
          </a:p>
          <a:p>
            <a:pPr marL="645750" lvl="1" indent="-285750" eaLnBrk="1" fontAlgn="auto" hangingPunct="1">
              <a:spcAft>
                <a:spcPts val="0"/>
              </a:spcAft>
              <a:defRPr/>
            </a:pPr>
            <a:r>
              <a:rPr lang="pt-BR" sz="1400" dirty="0" smtClean="0"/>
              <a:t>Custodiados </a:t>
            </a:r>
            <a:r>
              <a:rPr lang="pt-BR" sz="1400" dirty="0"/>
              <a:t>em instituições financeiras ou outras instituições autorizadas pela CVM</a:t>
            </a:r>
          </a:p>
        </p:txBody>
      </p:sp>
      <p:sp>
        <p:nvSpPr>
          <p:cNvPr id="21508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CE9D8B84-B288-446B-A17C-4C1FD2354A21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17</a:t>
            </a:fld>
            <a:endParaRPr lang="en-US" altLang="pt-BR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Direitos Creditórios do Agronegócio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1575"/>
            <a:ext cx="8229600" cy="4954588"/>
          </a:xfrm>
        </p:spPr>
        <p:txBody>
          <a:bodyPr/>
          <a:lstStyle/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cap="small" dirty="0"/>
              <a:t>Definição conforme parágrafo primeiro do artigo 23 da Lei n. 11.076/04:</a:t>
            </a:r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/>
              <a:t>"Os títulos de crédito de que trata este artigo são vinculados a direitos creditórios originários de negócios realizados entre produtores rurais, ou suas cooperativas, e terceiros, inclusive financiamentos ou empréstimos, relacionados com a produção, comercialização, beneficiamento ou industrialização de produtos ou insumos agropecuários ou de máquinas e implementos utilizados na atividade agropecuária"</a:t>
            </a:r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cap="small" dirty="0" smtClean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cap="small" dirty="0" smtClean="0"/>
              <a:t>Interpretação </a:t>
            </a:r>
            <a:r>
              <a:rPr lang="pt-BR" b="1" cap="small" dirty="0"/>
              <a:t>sistemática para a definição de "direitos creditórios do </a:t>
            </a:r>
            <a:r>
              <a:rPr lang="pt-BR" b="1" cap="small" dirty="0" smtClean="0"/>
              <a:t>agronegócio</a:t>
            </a:r>
            <a:r>
              <a:rPr lang="pt-BR" b="1" cap="small" dirty="0"/>
              <a:t> </a:t>
            </a:r>
            <a:endParaRPr lang="pt-BR" b="1" cap="small" dirty="0" smtClean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cap="small" dirty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cap="small" dirty="0" smtClean="0"/>
              <a:t>Relação com a produção: CPR</a:t>
            </a:r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cap="small" dirty="0" smtClean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b="1" cap="small" dirty="0" smtClean="0"/>
              <a:t>Atividade e Contratos</a:t>
            </a:r>
            <a:endParaRPr lang="pt-BR" dirty="0" smtClean="0"/>
          </a:p>
          <a:p>
            <a:pPr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22532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46145AC8-0FF1-4B33-AD2E-AD7A01AF9EB8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18</a:t>
            </a:fld>
            <a:endParaRPr lang="en-US" altLang="pt-BR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Certificado de Recebíveis do Agronegócio (CRA)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1575"/>
            <a:ext cx="8229600" cy="4954588"/>
          </a:xfrm>
        </p:spPr>
        <p:txBody>
          <a:bodyPr>
            <a:normAutofit lnSpcReduction="10000"/>
          </a:bodyPr>
          <a:lstStyle/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Conceito</a:t>
            </a:r>
            <a:r>
              <a:rPr lang="pt-BR" dirty="0"/>
              <a:t>: Título de crédito nominativo, de livre negociação, representativo de promessa de pagamento em dinheiro e dotado de força executiva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05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Emissão exclusiva de companhia </a:t>
            </a:r>
            <a:r>
              <a:rPr lang="pt-BR" b="1" cap="small" dirty="0" err="1"/>
              <a:t>securitizadoras</a:t>
            </a:r>
            <a:r>
              <a:rPr lang="pt-BR" dirty="0"/>
              <a:t>: instituições não financeiras, como sociedade por ações, com o objetivo específico de adquirir e securitizar direitos creditórios e emitir e colocar </a:t>
            </a:r>
            <a:r>
              <a:rPr lang="pt-BR" dirty="0" err="1"/>
              <a:t>CRA's</a:t>
            </a:r>
            <a:r>
              <a:rPr lang="pt-BR" dirty="0"/>
              <a:t> no mercado financeiro e de capitais</a:t>
            </a:r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05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b="1" cap="small" dirty="0"/>
              <a:t>Patrimônio separado</a:t>
            </a:r>
            <a:r>
              <a:rPr lang="pt-BR" dirty="0"/>
              <a:t>: Poderá instituir regime fiduciário sobre os direitos creditórios vinculados ao CRA, estipulando um patrimônio separado, não confundível com o da </a:t>
            </a:r>
            <a:r>
              <a:rPr lang="pt-BR" dirty="0" err="1"/>
              <a:t>Securitizadora</a:t>
            </a:r>
            <a:r>
              <a:rPr lang="pt-BR" dirty="0"/>
              <a:t>, destinado exclusivamente ao pagamento do CRA. </a:t>
            </a:r>
            <a:endParaRPr lang="pt-BR" dirty="0" smtClean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endParaRPr lang="pt-BR" sz="1050" dirty="0"/>
          </a:p>
          <a:p>
            <a:pPr marL="285750" indent="-285750" eaLnBrk="1" fontAlgn="auto" hangingPunct="1">
              <a:spcAft>
                <a:spcPts val="0"/>
              </a:spcAft>
              <a:defRPr/>
            </a:pPr>
            <a:r>
              <a:rPr lang="pt-BR" dirty="0"/>
              <a:t>Tais direitos creditórios não serão passíveis de constituição de garantias ou de excussão por quaisquer credores da </a:t>
            </a:r>
            <a:r>
              <a:rPr lang="pt-BR" dirty="0" err="1"/>
              <a:t>securitizadora</a:t>
            </a:r>
            <a:r>
              <a:rPr lang="pt-BR" dirty="0"/>
              <a:t>, ficando imunes aos efeitos de uma eventual insolvência da </a:t>
            </a:r>
            <a:r>
              <a:rPr lang="pt-BR" dirty="0" err="1"/>
              <a:t>securitizadora</a:t>
            </a:r>
            <a:r>
              <a:rPr lang="pt-BR" dirty="0"/>
              <a:t>. </a:t>
            </a:r>
          </a:p>
        </p:txBody>
      </p:sp>
      <p:sp>
        <p:nvSpPr>
          <p:cNvPr id="23556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1B330E3C-6611-4172-8201-F5853F6FC07C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19</a:t>
            </a:fld>
            <a:endParaRPr lang="en-US" altLang="pt-BR" smtClean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CA0C95E5-6A7C-4BA8-8989-4D1DBA1DF138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20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11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1082675"/>
            <a:ext cx="8229600" cy="4897438"/>
          </a:xfrm>
        </p:spPr>
        <p:txBody>
          <a:bodyPr/>
          <a:lstStyle/>
          <a:p>
            <a:pPr lvl="1" algn="just">
              <a:defRPr/>
            </a:pPr>
            <a:r>
              <a:rPr lang="en-GB" dirty="0" err="1" smtClean="0"/>
              <a:t>Características</a:t>
            </a:r>
            <a:r>
              <a:rPr lang="en-GB" dirty="0" smtClean="0"/>
              <a:t> </a:t>
            </a:r>
            <a:r>
              <a:rPr lang="en-GB" dirty="0" err="1" smtClean="0"/>
              <a:t>gerais</a:t>
            </a:r>
            <a:r>
              <a:rPr lang="en-GB" dirty="0" smtClean="0"/>
              <a:t> (</a:t>
            </a:r>
            <a:r>
              <a:rPr lang="en-GB" dirty="0" err="1" smtClean="0"/>
              <a:t>lastro</a:t>
            </a:r>
            <a:r>
              <a:rPr lang="en-GB" dirty="0" smtClean="0"/>
              <a:t>, </a:t>
            </a:r>
            <a:r>
              <a:rPr lang="en-GB" dirty="0" err="1" smtClean="0"/>
              <a:t>revolvência</a:t>
            </a:r>
            <a:r>
              <a:rPr lang="en-GB" dirty="0" smtClean="0"/>
              <a:t> e </a:t>
            </a:r>
            <a:r>
              <a:rPr lang="en-GB" dirty="0" err="1"/>
              <a:t>f</a:t>
            </a:r>
            <a:r>
              <a:rPr lang="en-GB" dirty="0" err="1" smtClean="0"/>
              <a:t>luxo</a:t>
            </a:r>
            <a:r>
              <a:rPr lang="en-GB" dirty="0" smtClean="0"/>
              <a:t> de </a:t>
            </a:r>
            <a:r>
              <a:rPr lang="en-GB" dirty="0" err="1" smtClean="0"/>
              <a:t>pagamento</a:t>
            </a:r>
            <a:r>
              <a:rPr lang="en-GB" dirty="0" smtClean="0"/>
              <a:t> dos </a:t>
            </a:r>
            <a:r>
              <a:rPr lang="en-GB" dirty="0" err="1" smtClean="0"/>
              <a:t>direitos</a:t>
            </a:r>
            <a:r>
              <a:rPr lang="en-GB" dirty="0" smtClean="0"/>
              <a:t>   </a:t>
            </a:r>
            <a:r>
              <a:rPr lang="en-GB" dirty="0" err="1" smtClean="0"/>
              <a:t>creditórios</a:t>
            </a:r>
            <a:r>
              <a:rPr lang="en-GB" dirty="0" smtClean="0"/>
              <a:t>, classes).</a:t>
            </a:r>
            <a:endParaRPr lang="en-GB" dirty="0"/>
          </a:p>
          <a:p>
            <a:pPr marL="355600" lvl="1" algn="just">
              <a:defRPr/>
            </a:pPr>
            <a:endParaRPr lang="en-GB" dirty="0" smtClean="0"/>
          </a:p>
          <a:p>
            <a:pPr marL="355600" lvl="1" algn="just">
              <a:defRPr/>
            </a:pPr>
            <a:r>
              <a:rPr lang="en-GB" dirty="0" err="1" smtClean="0"/>
              <a:t>Requisitos</a:t>
            </a:r>
            <a:r>
              <a:rPr lang="en-GB" dirty="0" smtClean="0"/>
              <a:t> de </a:t>
            </a:r>
            <a:r>
              <a:rPr lang="en-GB" dirty="0" err="1" smtClean="0"/>
              <a:t>oferta</a:t>
            </a:r>
            <a:r>
              <a:rPr lang="en-GB" dirty="0"/>
              <a:t> </a:t>
            </a:r>
            <a:r>
              <a:rPr lang="en-GB" dirty="0" smtClean="0"/>
              <a:t>- </a:t>
            </a:r>
            <a:r>
              <a:rPr lang="en-GB" dirty="0" err="1" smtClean="0"/>
              <a:t>varejo</a:t>
            </a:r>
            <a:r>
              <a:rPr lang="en-GB" dirty="0" smtClean="0"/>
              <a:t> e </a:t>
            </a:r>
            <a:r>
              <a:rPr lang="en-GB" dirty="0" err="1" smtClean="0"/>
              <a:t>qualificados</a:t>
            </a:r>
            <a:r>
              <a:rPr lang="en-GB" dirty="0" smtClean="0"/>
              <a:t>.</a:t>
            </a:r>
            <a:endParaRPr lang="en-GB" dirty="0"/>
          </a:p>
          <a:p>
            <a:pPr marL="355600" lvl="1" algn="just">
              <a:defRPr/>
            </a:pPr>
            <a:endParaRPr lang="en-GB" dirty="0" smtClean="0"/>
          </a:p>
          <a:p>
            <a:pPr marL="355600" lvl="1" algn="just">
              <a:defRPr/>
            </a:pPr>
            <a:r>
              <a:rPr lang="en-GB" dirty="0" err="1" smtClean="0"/>
              <a:t>Deveres</a:t>
            </a:r>
            <a:r>
              <a:rPr lang="en-GB" dirty="0"/>
              <a:t>, </a:t>
            </a:r>
            <a:r>
              <a:rPr lang="en-GB" dirty="0" err="1"/>
              <a:t>responsabilidades</a:t>
            </a:r>
            <a:r>
              <a:rPr lang="en-GB" dirty="0"/>
              <a:t> e </a:t>
            </a:r>
            <a:r>
              <a:rPr lang="en-GB" dirty="0" err="1"/>
              <a:t>vedações</a:t>
            </a:r>
            <a:r>
              <a:rPr lang="en-GB" dirty="0"/>
              <a:t> dos </a:t>
            </a:r>
            <a:r>
              <a:rPr lang="en-GB" dirty="0" err="1"/>
              <a:t>prestadores</a:t>
            </a:r>
            <a:r>
              <a:rPr lang="en-GB" dirty="0"/>
              <a:t> de </a:t>
            </a:r>
            <a:r>
              <a:rPr lang="en-GB" dirty="0" err="1"/>
              <a:t>serviço</a:t>
            </a:r>
            <a:r>
              <a:rPr lang="en-GB" dirty="0"/>
              <a:t>.</a:t>
            </a:r>
          </a:p>
          <a:p>
            <a:pPr marL="355600" lvl="1" algn="just">
              <a:defRPr/>
            </a:pPr>
            <a:endParaRPr lang="en-GB" dirty="0" smtClean="0"/>
          </a:p>
          <a:p>
            <a:pPr marL="355600" lvl="1" algn="just">
              <a:defRPr/>
            </a:pPr>
            <a:r>
              <a:rPr lang="en-GB" dirty="0" err="1" smtClean="0"/>
              <a:t>Requisitos</a:t>
            </a:r>
            <a:r>
              <a:rPr lang="en-GB" dirty="0" smtClean="0"/>
              <a:t> </a:t>
            </a:r>
            <a:r>
              <a:rPr lang="en-GB" dirty="0" err="1"/>
              <a:t>mínimos</a:t>
            </a:r>
            <a:r>
              <a:rPr lang="en-GB" dirty="0"/>
              <a:t> de Assembleia </a:t>
            </a:r>
            <a:r>
              <a:rPr lang="en-GB" dirty="0" err="1"/>
              <a:t>Geral</a:t>
            </a:r>
            <a:r>
              <a:rPr lang="en-GB" dirty="0"/>
              <a:t>.</a:t>
            </a:r>
          </a:p>
          <a:p>
            <a:pPr marL="355600" lvl="1" algn="just">
              <a:defRPr/>
            </a:pPr>
            <a:endParaRPr lang="en-GB" dirty="0" smtClean="0"/>
          </a:p>
          <a:p>
            <a:pPr marL="355600" lvl="1" algn="just">
              <a:defRPr/>
            </a:pPr>
            <a:r>
              <a:rPr lang="en-GB" dirty="0" smtClean="0"/>
              <a:t>Regime </a:t>
            </a:r>
            <a:r>
              <a:rPr lang="en-GB" dirty="0" err="1"/>
              <a:t>informacional</a:t>
            </a:r>
            <a:r>
              <a:rPr lang="en-GB" dirty="0"/>
              <a:t> </a:t>
            </a:r>
            <a:r>
              <a:rPr lang="en-GB" dirty="0" smtClean="0"/>
              <a:t>(</a:t>
            </a:r>
            <a:r>
              <a:rPr lang="en-GB" dirty="0" err="1" smtClean="0"/>
              <a:t>alterações</a:t>
            </a:r>
            <a:r>
              <a:rPr lang="en-GB" dirty="0" smtClean="0"/>
              <a:t> </a:t>
            </a:r>
            <a:r>
              <a:rPr lang="en-GB" dirty="0"/>
              <a:t>d</a:t>
            </a:r>
            <a:r>
              <a:rPr lang="en-GB" dirty="0" smtClean="0"/>
              <a:t>a ICVM 480).</a:t>
            </a:r>
            <a:endParaRPr lang="en-GB" dirty="0"/>
          </a:p>
        </p:txBody>
      </p:sp>
      <p:sp>
        <p:nvSpPr>
          <p:cNvPr id="13" name="Título 2"/>
          <p:cNvSpPr>
            <a:spLocks noGrp="1"/>
          </p:cNvSpPr>
          <p:nvPr>
            <p:ph type="title"/>
          </p:nvPr>
        </p:nvSpPr>
        <p:spPr>
          <a:xfrm>
            <a:off x="457200" y="379413"/>
            <a:ext cx="8229600" cy="40481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dirty="0" err="1" smtClean="0"/>
              <a:t>Principais</a:t>
            </a:r>
            <a:r>
              <a:rPr lang="en-GB" dirty="0" smtClean="0"/>
              <a:t> </a:t>
            </a:r>
            <a:r>
              <a:rPr lang="en-GB" dirty="0" err="1" smtClean="0"/>
              <a:t>aspectos</a:t>
            </a:r>
            <a:r>
              <a:rPr lang="en-GB" dirty="0" smtClean="0"/>
              <a:t> da </a:t>
            </a:r>
            <a:r>
              <a:rPr lang="en-GB" dirty="0" err="1" smtClean="0"/>
              <a:t>Minuta</a:t>
            </a:r>
            <a:r>
              <a:rPr lang="en-GB" dirty="0" smtClean="0"/>
              <a:t> de </a:t>
            </a:r>
            <a:r>
              <a:rPr lang="en-GB" dirty="0" err="1" smtClean="0"/>
              <a:t>Instrução</a:t>
            </a:r>
            <a:r>
              <a:rPr lang="en-GB" dirty="0" smtClean="0"/>
              <a:t> CVM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Certificado de Recebíveis do Agronegócio (CRA)</a:t>
            </a:r>
          </a:p>
        </p:txBody>
      </p:sp>
      <p:sp>
        <p:nvSpPr>
          <p:cNvPr id="25603" name="Text Placeholder 3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EB5C7909-9CD3-4725-85C9-BEF63DE8B191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21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1187450" y="1341438"/>
          <a:ext cx="6470650" cy="429736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6699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404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602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639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Risco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Atividade</a:t>
                      </a:r>
                      <a:endParaRPr kumimoji="0" lang="pt-B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908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5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u="none" strike="noStrike" kern="1200" cap="small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Imobiliário</a:t>
                      </a: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5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u="none" strike="noStrike" kern="1200" cap="small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Agronegócio</a:t>
                      </a: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79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u="none" strike="noStrike" cap="small" normalizeH="0" baseline="0" dirty="0" smtClean="0">
                          <a:ln>
                            <a:noFill/>
                          </a:ln>
                          <a:effectLst/>
                        </a:rPr>
                        <a:t>Performance</a:t>
                      </a:r>
                      <a:endParaRPr kumimoji="0" lang="pt-BR" sz="14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26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Capacidade 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Sim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Sim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7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Externalidades Naturais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Não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Sim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73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u="none" strike="noStrike" cap="small" normalizeH="0" baseline="0" dirty="0" smtClean="0">
                          <a:ln>
                            <a:noFill/>
                          </a:ln>
                          <a:effectLst/>
                        </a:rPr>
                        <a:t>Precificação </a:t>
                      </a:r>
                      <a:endParaRPr kumimoji="0" lang="pt-BR" sz="1400" b="1" i="0" u="none" strike="noStrike" cap="small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37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Mercado nacional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Sim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Sim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46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Mercado internacional</a:t>
                      </a: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Não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Sim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40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u="none" strike="noStrike" kern="1200" cap="small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Análise de crédito</a:t>
                      </a: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51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66700" algn="l"/>
                        </a:tabLst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Modelagem Financeira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Sim 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Não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467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Monitoramento físico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Não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5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Sim</a:t>
                      </a:r>
                      <a:endParaRPr kumimoji="0" lang="pt-BR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Mincho" pitchFamily="49" charset="-128"/>
                      </a:endParaRPr>
                    </a:p>
                  </a:txBody>
                  <a:tcPr marL="68564" marR="68564"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CRA: </a:t>
            </a:r>
            <a:r>
              <a:rPr lang="pt-BR" dirty="0" smtClean="0"/>
              <a:t>Vantagens ao Financiado </a:t>
            </a:r>
            <a:endParaRPr lang="pt-BR" dirty="0"/>
          </a:p>
        </p:txBody>
      </p:sp>
      <p:sp>
        <p:nvSpPr>
          <p:cNvPr id="26627" name="Text Placeholder 4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3840E9CA-F832-42E8-921D-EA1ACD9AC763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22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26628" name="Retângulo 7"/>
          <p:cNvSpPr>
            <a:spLocks noChangeArrowheads="1"/>
          </p:cNvSpPr>
          <p:nvPr/>
        </p:nvSpPr>
        <p:spPr bwMode="auto">
          <a:xfrm>
            <a:off x="457200" y="1038225"/>
            <a:ext cx="822960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eaLnBrk="1" hangingPunct="1">
              <a:lnSpc>
                <a:spcPct val="150000"/>
              </a:lnSpc>
              <a:spcBef>
                <a:spcPts val="400"/>
              </a:spcBef>
              <a:spcAft>
                <a:spcPts val="1200"/>
              </a:spcAft>
              <a:buFont typeface="Arial" pitchFamily="34" charset="0"/>
              <a:buChar char="•"/>
            </a:pPr>
            <a:endParaRPr lang="pt-BR" altLang="pt-BR" sz="1600">
              <a:solidFill>
                <a:srgbClr val="595959"/>
              </a:solidFill>
            </a:endParaRPr>
          </a:p>
          <a:p>
            <a:pPr marL="285750" indent="-285750" eaLnBrk="1" hangingPunct="1">
              <a:lnSpc>
                <a:spcPct val="150000"/>
              </a:lnSpc>
              <a:spcBef>
                <a:spcPts val="4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pt-BR" altLang="pt-BR" sz="1600">
                <a:solidFill>
                  <a:srgbClr val="595959"/>
                </a:solidFill>
              </a:rPr>
              <a:t>Lastros em variados recebíveis do ciclo de produção, comercialização e financiamento de alimentos, fibras e bioenergia  </a:t>
            </a:r>
          </a:p>
          <a:p>
            <a:pPr marL="285750" indent="-285750" eaLnBrk="1" hangingPunct="1">
              <a:lnSpc>
                <a:spcPct val="150000"/>
              </a:lnSpc>
              <a:spcBef>
                <a:spcPts val="4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pt-BR" altLang="pt-BR" sz="1600">
                <a:solidFill>
                  <a:srgbClr val="595959"/>
                </a:solidFill>
              </a:rPr>
              <a:t>Acesso ao mercado de capitais como fonte adicional. Taxas de juros de mercado</a:t>
            </a:r>
          </a:p>
          <a:p>
            <a:pPr marL="285750" indent="-285750" eaLnBrk="1" hangingPunct="1">
              <a:lnSpc>
                <a:spcPct val="150000"/>
              </a:lnSpc>
              <a:spcBef>
                <a:spcPts val="4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pt-BR" altLang="pt-BR" sz="1600">
                <a:solidFill>
                  <a:srgbClr val="595959"/>
                </a:solidFill>
              </a:rPr>
              <a:t>Recursos a longo prazo (financiamento de vários ciclos agrícolas)</a:t>
            </a:r>
          </a:p>
          <a:p>
            <a:pPr marL="285750" indent="-285750" eaLnBrk="1" hangingPunct="1">
              <a:lnSpc>
                <a:spcPct val="150000"/>
              </a:lnSpc>
              <a:spcBef>
                <a:spcPts val="4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pt-BR" altLang="pt-BR" sz="1600">
                <a:solidFill>
                  <a:srgbClr val="595959"/>
                </a:solidFill>
              </a:rPr>
              <a:t>Isenção de imposto (IR e IOF) para pessoas físicas e IOF para os tomadores</a:t>
            </a:r>
          </a:p>
          <a:p>
            <a:pPr marL="285750" indent="-285750" eaLnBrk="1" hangingPunct="1">
              <a:lnSpc>
                <a:spcPct val="150000"/>
              </a:lnSpc>
              <a:spcBef>
                <a:spcPts val="4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pt-BR" altLang="pt-BR" sz="1600">
                <a:solidFill>
                  <a:srgbClr val="595959"/>
                </a:solidFill>
              </a:rPr>
              <a:t>Redução da exposição ao risco de recebíveis (patrimônio separado)</a:t>
            </a:r>
          </a:p>
          <a:p>
            <a:pPr marL="285750" indent="-285750" eaLnBrk="1" hangingPunct="1">
              <a:lnSpc>
                <a:spcPct val="150000"/>
              </a:lnSpc>
              <a:spcBef>
                <a:spcPts val="4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pt-BR" altLang="pt-BR" sz="1600">
                <a:solidFill>
                  <a:srgbClr val="595959"/>
                </a:solidFill>
              </a:rPr>
              <a:t>Possibilidade de estruturas </a:t>
            </a:r>
            <a:r>
              <a:rPr lang="pt-BR" altLang="pt-BR" sz="1600" i="1">
                <a:solidFill>
                  <a:srgbClr val="595959"/>
                </a:solidFill>
              </a:rPr>
              <a:t>off balance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Fluxo Geral de Operações com Títulos do Agronegócio</a:t>
            </a:r>
          </a:p>
        </p:txBody>
      </p:sp>
      <p:sp>
        <p:nvSpPr>
          <p:cNvPr id="27651" name="Text Placeholder 3"/>
          <p:cNvSpPr>
            <a:spLocks noGrp="1"/>
          </p:cNvSpPr>
          <p:nvPr>
            <p:ph type="body" sz="quarter" idx="10"/>
          </p:nvPr>
        </p:nvSpPr>
        <p:spPr bwMode="auto">
          <a:xfrm>
            <a:off x="457200" y="6338888"/>
            <a:ext cx="828675" cy="28575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fld id="{DF8B0F90-2A5C-47F1-A79D-BE93D9E41B8A}" type="slidenum">
              <a:rPr lang="en-US" altLang="pt-BR" smtClean="0">
                <a:solidFill>
                  <a:srgbClr val="7F7F7F"/>
                </a:solidFill>
              </a:rPr>
              <a:pPr eaLnBrk="1" hangingPunct="1"/>
              <a:t>23</a:t>
            </a:fld>
            <a:endParaRPr lang="en-US" altLang="pt-BR" smtClean="0">
              <a:solidFill>
                <a:srgbClr val="7F7F7F"/>
              </a:solidFill>
            </a:endParaRPr>
          </a:p>
        </p:txBody>
      </p:sp>
      <p:sp>
        <p:nvSpPr>
          <p:cNvPr id="27652" name="Text Box 7"/>
          <p:cNvSpPr txBox="1">
            <a:spLocks noChangeArrowheads="1"/>
          </p:cNvSpPr>
          <p:nvPr/>
        </p:nvSpPr>
        <p:spPr bwMode="auto">
          <a:xfrm>
            <a:off x="5286375" y="5110163"/>
            <a:ext cx="2336800" cy="558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1. Celebração de contratos comerciais entre as partes</a:t>
            </a:r>
          </a:p>
        </p:txBody>
      </p:sp>
      <p:sp>
        <p:nvSpPr>
          <p:cNvPr id="27653" name="Text Box 8"/>
          <p:cNvSpPr txBox="1">
            <a:spLocks noChangeArrowheads="1"/>
          </p:cNvSpPr>
          <p:nvPr/>
        </p:nvSpPr>
        <p:spPr bwMode="auto">
          <a:xfrm>
            <a:off x="1908175" y="3735388"/>
            <a:ext cx="2486025" cy="5572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5. Emissão de </a:t>
            </a:r>
            <a:r>
              <a:rPr lang="pt-BR" altLang="pt-BR" sz="1100" b="1">
                <a:solidFill>
                  <a:srgbClr val="000000"/>
                </a:solidFill>
              </a:rPr>
              <a:t>CDCAs</a:t>
            </a:r>
            <a:r>
              <a:rPr lang="pt-BR" altLang="pt-BR" sz="1100">
                <a:solidFill>
                  <a:srgbClr val="000000"/>
                </a:solidFill>
              </a:rPr>
              <a:t> com lastro nas </a:t>
            </a:r>
            <a:r>
              <a:rPr lang="pt-BR" altLang="pt-BR" sz="1100" b="1">
                <a:solidFill>
                  <a:srgbClr val="000000"/>
                </a:solidFill>
              </a:rPr>
              <a:t>CPRs, CDA/WA  </a:t>
            </a:r>
            <a:r>
              <a:rPr lang="pt-BR" altLang="pt-BR" sz="1100">
                <a:solidFill>
                  <a:srgbClr val="000000"/>
                </a:solidFill>
              </a:rPr>
              <a:t>e nos </a:t>
            </a:r>
          </a:p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contratos comerciais</a:t>
            </a:r>
          </a:p>
        </p:txBody>
      </p:sp>
      <p:sp>
        <p:nvSpPr>
          <p:cNvPr id="27654" name="Line 12"/>
          <p:cNvSpPr>
            <a:spLocks noChangeShapeType="1"/>
          </p:cNvSpPr>
          <p:nvPr/>
        </p:nvSpPr>
        <p:spPr bwMode="auto">
          <a:xfrm flipH="1">
            <a:off x="5076825" y="5084763"/>
            <a:ext cx="2451100" cy="0"/>
          </a:xfrm>
          <a:prstGeom prst="line">
            <a:avLst/>
          </a:prstGeom>
          <a:noFill/>
          <a:ln w="25400">
            <a:solidFill>
              <a:srgbClr val="00693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7655" name="Rectangle 17"/>
          <p:cNvSpPr>
            <a:spLocks noChangeArrowheads="1"/>
          </p:cNvSpPr>
          <p:nvPr/>
        </p:nvSpPr>
        <p:spPr bwMode="auto">
          <a:xfrm>
            <a:off x="8388350" y="2290763"/>
            <a:ext cx="714375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9. Conta vinculada, recursos utilizados para liquidar </a:t>
            </a:r>
            <a:r>
              <a:rPr lang="pt-BR" altLang="pt-BR" sz="1100" b="1">
                <a:solidFill>
                  <a:srgbClr val="000000"/>
                </a:solidFill>
              </a:rPr>
              <a:t>CRAs</a:t>
            </a:r>
            <a:endParaRPr lang="pt-BR" altLang="pt-BR" sz="1100" b="1">
              <a:solidFill>
                <a:srgbClr val="FFFFFF"/>
              </a:solidFill>
            </a:endParaRPr>
          </a:p>
          <a:p>
            <a:pPr algn="ctr" eaLnBrk="1" hangingPunct="1"/>
            <a:endParaRPr lang="pt-BR" altLang="pt-BR" sz="1100">
              <a:solidFill>
                <a:srgbClr val="000000"/>
              </a:solidFill>
            </a:endParaRPr>
          </a:p>
        </p:txBody>
      </p:sp>
      <p:sp>
        <p:nvSpPr>
          <p:cNvPr id="34" name="Text Box 21"/>
          <p:cNvSpPr txBox="1">
            <a:spLocks noChangeArrowheads="1"/>
          </p:cNvSpPr>
          <p:nvPr/>
        </p:nvSpPr>
        <p:spPr bwMode="auto">
          <a:xfrm>
            <a:off x="1187450" y="5557838"/>
            <a:ext cx="2924175" cy="657225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EMPRESA DE MONITORAMENTO (COLLATERAL MANAGEMENT)</a:t>
            </a:r>
          </a:p>
        </p:txBody>
      </p:sp>
      <p:cxnSp>
        <p:nvCxnSpPr>
          <p:cNvPr id="27657" name="Conector de seta reta 19"/>
          <p:cNvCxnSpPr>
            <a:cxnSpLocks noChangeShapeType="1"/>
          </p:cNvCxnSpPr>
          <p:nvPr/>
        </p:nvCxnSpPr>
        <p:spPr bwMode="auto">
          <a:xfrm flipV="1">
            <a:off x="5076825" y="4819650"/>
            <a:ext cx="2438400" cy="4763"/>
          </a:xfrm>
          <a:prstGeom prst="straightConnector1">
            <a:avLst/>
          </a:prstGeom>
          <a:noFill/>
          <a:ln w="25400">
            <a:solidFill>
              <a:srgbClr val="00693C"/>
            </a:solidFill>
            <a:round/>
            <a:headEnd/>
            <a:tailEnd type="triangle" w="med" len="med"/>
          </a:ln>
        </p:spPr>
      </p:cxnSp>
      <p:sp>
        <p:nvSpPr>
          <p:cNvPr id="27658" name="Text Box 8"/>
          <p:cNvSpPr txBox="1">
            <a:spLocks noChangeArrowheads="1"/>
          </p:cNvSpPr>
          <p:nvPr/>
        </p:nvSpPr>
        <p:spPr bwMode="auto">
          <a:xfrm>
            <a:off x="4183063" y="1844675"/>
            <a:ext cx="3214687" cy="500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7. Emissão de </a:t>
            </a:r>
            <a:r>
              <a:rPr lang="pt-BR" altLang="pt-BR" sz="1100" b="1">
                <a:solidFill>
                  <a:srgbClr val="000000"/>
                </a:solidFill>
              </a:rPr>
              <a:t>LCAs</a:t>
            </a:r>
            <a:r>
              <a:rPr lang="pt-BR" altLang="pt-BR" sz="1100">
                <a:solidFill>
                  <a:srgbClr val="000000"/>
                </a:solidFill>
              </a:rPr>
              <a:t> com </a:t>
            </a:r>
          </a:p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lastro nos </a:t>
            </a:r>
            <a:r>
              <a:rPr lang="pt-BR" altLang="pt-BR" sz="1100" b="1">
                <a:solidFill>
                  <a:srgbClr val="000000"/>
                </a:solidFill>
              </a:rPr>
              <a:t>CRAs</a:t>
            </a:r>
            <a:r>
              <a:rPr lang="pt-BR" altLang="pt-BR" sz="1100">
                <a:solidFill>
                  <a:srgbClr val="000000"/>
                </a:solidFill>
              </a:rPr>
              <a:t> emitidos pela securitizadora</a:t>
            </a:r>
            <a:endParaRPr lang="pt-BR" altLang="pt-BR" sz="1100" b="1">
              <a:solidFill>
                <a:srgbClr val="000000"/>
              </a:solidFill>
            </a:endParaRPr>
          </a:p>
        </p:txBody>
      </p:sp>
      <p:sp>
        <p:nvSpPr>
          <p:cNvPr id="37" name="Text Box 20"/>
          <p:cNvSpPr txBox="1">
            <a:spLocks noChangeArrowheads="1"/>
          </p:cNvSpPr>
          <p:nvPr/>
        </p:nvSpPr>
        <p:spPr bwMode="auto">
          <a:xfrm>
            <a:off x="185738" y="2930525"/>
            <a:ext cx="1581150" cy="6477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ARMAZÉM</a:t>
            </a:r>
          </a:p>
        </p:txBody>
      </p:sp>
      <p:cxnSp>
        <p:nvCxnSpPr>
          <p:cNvPr id="27660" name="Conector de seta reta 24"/>
          <p:cNvCxnSpPr>
            <a:cxnSpLocks noChangeShapeType="1"/>
          </p:cNvCxnSpPr>
          <p:nvPr/>
        </p:nvCxnSpPr>
        <p:spPr bwMode="auto">
          <a:xfrm>
            <a:off x="823913" y="3576638"/>
            <a:ext cx="0" cy="1074737"/>
          </a:xfrm>
          <a:prstGeom prst="straightConnector1">
            <a:avLst/>
          </a:prstGeom>
          <a:noFill/>
          <a:ln w="25400">
            <a:solidFill>
              <a:srgbClr val="00693C"/>
            </a:solidFill>
            <a:round/>
            <a:headEnd/>
            <a:tailEnd type="triangle" w="med" len="med"/>
          </a:ln>
        </p:spPr>
      </p:cxnSp>
      <p:sp>
        <p:nvSpPr>
          <p:cNvPr id="27661" name="Text Box 10"/>
          <p:cNvSpPr txBox="1">
            <a:spLocks noChangeArrowheads="1"/>
          </p:cNvSpPr>
          <p:nvPr/>
        </p:nvSpPr>
        <p:spPr bwMode="auto">
          <a:xfrm>
            <a:off x="-55563" y="3951288"/>
            <a:ext cx="927101" cy="5000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3. </a:t>
            </a:r>
            <a:r>
              <a:rPr lang="pt-BR" altLang="pt-BR" sz="1100" b="1">
                <a:solidFill>
                  <a:srgbClr val="000000"/>
                </a:solidFill>
              </a:rPr>
              <a:t>CDA/WA</a:t>
            </a:r>
          </a:p>
        </p:txBody>
      </p:sp>
      <p:cxnSp>
        <p:nvCxnSpPr>
          <p:cNvPr id="27662" name="Conector de seta reta 28"/>
          <p:cNvCxnSpPr>
            <a:cxnSpLocks noChangeShapeType="1"/>
          </p:cNvCxnSpPr>
          <p:nvPr/>
        </p:nvCxnSpPr>
        <p:spPr bwMode="auto">
          <a:xfrm flipV="1">
            <a:off x="1122363" y="3578225"/>
            <a:ext cx="0" cy="1073150"/>
          </a:xfrm>
          <a:prstGeom prst="straightConnector1">
            <a:avLst/>
          </a:prstGeom>
          <a:noFill/>
          <a:ln w="25400">
            <a:solidFill>
              <a:srgbClr val="00693C"/>
            </a:solidFill>
            <a:round/>
            <a:headEnd/>
            <a:tailEnd type="triangle" w="med" len="med"/>
          </a:ln>
        </p:spPr>
      </p:cxnSp>
      <p:sp>
        <p:nvSpPr>
          <p:cNvPr id="27663" name="Text Box 8"/>
          <p:cNvSpPr txBox="1">
            <a:spLocks noChangeArrowheads="1"/>
          </p:cNvSpPr>
          <p:nvPr/>
        </p:nvSpPr>
        <p:spPr bwMode="auto">
          <a:xfrm>
            <a:off x="5908675" y="3538538"/>
            <a:ext cx="2487613" cy="4905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endParaRPr lang="pt-BR" altLang="pt-BR" sz="1100" b="1">
              <a:solidFill>
                <a:srgbClr val="000000"/>
              </a:solidFill>
              <a:cs typeface="Microsoft Sans Serif" pitchFamily="34" charset="0"/>
            </a:endParaRPr>
          </a:p>
        </p:txBody>
      </p:sp>
      <p:cxnSp>
        <p:nvCxnSpPr>
          <p:cNvPr id="27664" name="Conector de seta reta 32"/>
          <p:cNvCxnSpPr>
            <a:cxnSpLocks noChangeShapeType="1"/>
          </p:cNvCxnSpPr>
          <p:nvPr/>
        </p:nvCxnSpPr>
        <p:spPr bwMode="auto">
          <a:xfrm flipV="1">
            <a:off x="5076825" y="3571875"/>
            <a:ext cx="1403350" cy="1109663"/>
          </a:xfrm>
          <a:prstGeom prst="straightConnector1">
            <a:avLst/>
          </a:prstGeom>
          <a:noFill/>
          <a:ln w="25400">
            <a:solidFill>
              <a:srgbClr val="00693C"/>
            </a:solidFill>
            <a:round/>
            <a:headEnd/>
            <a:tailEnd type="triangle" w="med" len="med"/>
          </a:ln>
        </p:spPr>
      </p:cxnSp>
      <p:sp>
        <p:nvSpPr>
          <p:cNvPr id="27665" name="Text Box 8"/>
          <p:cNvSpPr txBox="1">
            <a:spLocks noChangeArrowheads="1"/>
          </p:cNvSpPr>
          <p:nvPr/>
        </p:nvSpPr>
        <p:spPr bwMode="auto">
          <a:xfrm>
            <a:off x="5748338" y="3911600"/>
            <a:ext cx="2117725" cy="500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6. Cessão dos </a:t>
            </a:r>
            <a:r>
              <a:rPr lang="pt-BR" altLang="pt-BR" sz="1100" b="1">
                <a:solidFill>
                  <a:srgbClr val="000000"/>
                </a:solidFill>
              </a:rPr>
              <a:t>CDCA</a:t>
            </a:r>
            <a:r>
              <a:rPr lang="pt-BR" altLang="pt-BR" sz="1100">
                <a:solidFill>
                  <a:srgbClr val="000000"/>
                </a:solidFill>
              </a:rPr>
              <a:t>s </a:t>
            </a:r>
          </a:p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para a IF</a:t>
            </a:r>
            <a:endParaRPr lang="pt-BR" altLang="pt-BR" sz="1100" b="1">
              <a:solidFill>
                <a:srgbClr val="000000"/>
              </a:solidFill>
            </a:endParaRPr>
          </a:p>
        </p:txBody>
      </p:sp>
      <p:sp>
        <p:nvSpPr>
          <p:cNvPr id="27666" name="Text Box 8"/>
          <p:cNvSpPr txBox="1">
            <a:spLocks noChangeArrowheads="1"/>
          </p:cNvSpPr>
          <p:nvPr/>
        </p:nvSpPr>
        <p:spPr bwMode="auto">
          <a:xfrm>
            <a:off x="4513263" y="2574925"/>
            <a:ext cx="2382837" cy="500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6. Emissão de </a:t>
            </a:r>
            <a:r>
              <a:rPr lang="pt-BR" altLang="pt-BR" sz="1100" b="1">
                <a:solidFill>
                  <a:srgbClr val="000000"/>
                </a:solidFill>
              </a:rPr>
              <a:t>CRAs</a:t>
            </a:r>
            <a:r>
              <a:rPr lang="pt-BR" altLang="pt-BR" sz="1100">
                <a:solidFill>
                  <a:srgbClr val="000000"/>
                </a:solidFill>
              </a:rPr>
              <a:t> com  lastro nos </a:t>
            </a:r>
            <a:r>
              <a:rPr lang="pt-BR" altLang="pt-BR" sz="1100" b="1">
                <a:solidFill>
                  <a:srgbClr val="000000"/>
                </a:solidFill>
              </a:rPr>
              <a:t>CDCAs</a:t>
            </a:r>
            <a:endParaRPr lang="pt-BR" altLang="pt-BR" sz="1100">
              <a:solidFill>
                <a:srgbClr val="000000"/>
              </a:solidFill>
            </a:endParaRPr>
          </a:p>
        </p:txBody>
      </p:sp>
      <p:sp>
        <p:nvSpPr>
          <p:cNvPr id="27667" name="Text Box 10"/>
          <p:cNvSpPr txBox="1">
            <a:spLocks noChangeArrowheads="1"/>
          </p:cNvSpPr>
          <p:nvPr/>
        </p:nvSpPr>
        <p:spPr bwMode="auto">
          <a:xfrm>
            <a:off x="1116013" y="3937000"/>
            <a:ext cx="928687" cy="500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2. Depósito do produto</a:t>
            </a:r>
            <a:endParaRPr lang="pt-BR" altLang="pt-BR" sz="1100" b="1">
              <a:solidFill>
                <a:srgbClr val="000000"/>
              </a:solidFill>
            </a:endParaRPr>
          </a:p>
        </p:txBody>
      </p:sp>
      <p:sp>
        <p:nvSpPr>
          <p:cNvPr id="27668" name="CaixaDeTexto 1"/>
          <p:cNvSpPr txBox="1">
            <a:spLocks noChangeArrowheads="1"/>
          </p:cNvSpPr>
          <p:nvPr/>
        </p:nvSpPr>
        <p:spPr bwMode="auto">
          <a:xfrm>
            <a:off x="6013450" y="4395788"/>
            <a:ext cx="8826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altLang="pt-BR" sz="1100"/>
              <a:t>8. Entrega do produto</a:t>
            </a:r>
          </a:p>
        </p:txBody>
      </p:sp>
      <p:sp>
        <p:nvSpPr>
          <p:cNvPr id="27669" name="Text Box 10"/>
          <p:cNvSpPr txBox="1">
            <a:spLocks noChangeArrowheads="1"/>
          </p:cNvSpPr>
          <p:nvPr/>
        </p:nvSpPr>
        <p:spPr bwMode="auto">
          <a:xfrm>
            <a:off x="2051050" y="4352925"/>
            <a:ext cx="1154113" cy="657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pt-BR" altLang="pt-BR" sz="1100">
                <a:solidFill>
                  <a:srgbClr val="000000"/>
                </a:solidFill>
              </a:rPr>
              <a:t>4. Emite </a:t>
            </a:r>
            <a:r>
              <a:rPr lang="pt-BR" altLang="pt-BR" sz="1100" b="1">
                <a:solidFill>
                  <a:srgbClr val="000000"/>
                </a:solidFill>
              </a:rPr>
              <a:t>CPRs </a:t>
            </a:r>
            <a:r>
              <a:rPr lang="pt-BR" altLang="pt-BR" sz="1100">
                <a:solidFill>
                  <a:srgbClr val="000000"/>
                </a:solidFill>
              </a:rPr>
              <a:t>e endossa </a:t>
            </a:r>
            <a:r>
              <a:rPr lang="pt-BR" altLang="pt-BR" sz="1100" b="1">
                <a:solidFill>
                  <a:srgbClr val="000000"/>
                </a:solidFill>
              </a:rPr>
              <a:t>CDA/WA</a:t>
            </a:r>
          </a:p>
        </p:txBody>
      </p:sp>
      <p:sp>
        <p:nvSpPr>
          <p:cNvPr id="48" name="Text Box 20"/>
          <p:cNvSpPr txBox="1">
            <a:spLocks noChangeArrowheads="1"/>
          </p:cNvSpPr>
          <p:nvPr/>
        </p:nvSpPr>
        <p:spPr bwMode="auto">
          <a:xfrm>
            <a:off x="185738" y="4651375"/>
            <a:ext cx="1581150" cy="6477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PRODUTOR</a:t>
            </a:r>
            <a:endParaRPr lang="pt-BR" dirty="0"/>
          </a:p>
        </p:txBody>
      </p:sp>
      <p:sp>
        <p:nvSpPr>
          <p:cNvPr id="49" name="Text Box 20"/>
          <p:cNvSpPr txBox="1">
            <a:spLocks noChangeArrowheads="1"/>
          </p:cNvSpPr>
          <p:nvPr/>
        </p:nvSpPr>
        <p:spPr bwMode="auto">
          <a:xfrm>
            <a:off x="3495675" y="4651375"/>
            <a:ext cx="1581150" cy="6477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EMISSOR </a:t>
            </a:r>
            <a:r>
              <a:rPr lang="pt-BR" dirty="0" err="1" smtClean="0"/>
              <a:t>CDCA</a:t>
            </a:r>
            <a:endParaRPr lang="pt-BR" dirty="0"/>
          </a:p>
        </p:txBody>
      </p:sp>
      <p:sp>
        <p:nvSpPr>
          <p:cNvPr id="50" name="Text Box 20"/>
          <p:cNvSpPr txBox="1">
            <a:spLocks noChangeArrowheads="1"/>
          </p:cNvSpPr>
          <p:nvPr/>
        </p:nvSpPr>
        <p:spPr bwMode="auto">
          <a:xfrm>
            <a:off x="7527925" y="4651375"/>
            <a:ext cx="1581150" cy="6477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TRADING</a:t>
            </a:r>
            <a:endParaRPr lang="pt-BR" dirty="0"/>
          </a:p>
        </p:txBody>
      </p:sp>
      <p:sp>
        <p:nvSpPr>
          <p:cNvPr id="67" name="Text Box 20"/>
          <p:cNvSpPr txBox="1">
            <a:spLocks noChangeArrowheads="1"/>
          </p:cNvSpPr>
          <p:nvPr/>
        </p:nvSpPr>
        <p:spPr bwMode="auto">
          <a:xfrm>
            <a:off x="3435350" y="2924175"/>
            <a:ext cx="1700213" cy="6477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SECURITIZADORA</a:t>
            </a:r>
            <a:endParaRPr lang="pt-BR" dirty="0"/>
          </a:p>
        </p:txBody>
      </p:sp>
      <p:sp>
        <p:nvSpPr>
          <p:cNvPr id="68" name="Text Box 20"/>
          <p:cNvSpPr txBox="1">
            <a:spLocks noChangeArrowheads="1"/>
          </p:cNvSpPr>
          <p:nvPr/>
        </p:nvSpPr>
        <p:spPr bwMode="auto">
          <a:xfrm>
            <a:off x="6443663" y="2930525"/>
            <a:ext cx="1581150" cy="6477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INSTITUIÇÃO FINANCEIRA</a:t>
            </a:r>
            <a:endParaRPr lang="pt-BR" dirty="0"/>
          </a:p>
        </p:txBody>
      </p:sp>
      <p:sp>
        <p:nvSpPr>
          <p:cNvPr id="69" name="Text Box 20"/>
          <p:cNvSpPr txBox="1">
            <a:spLocks noChangeArrowheads="1"/>
          </p:cNvSpPr>
          <p:nvPr/>
        </p:nvSpPr>
        <p:spPr bwMode="auto">
          <a:xfrm>
            <a:off x="6443663" y="908050"/>
            <a:ext cx="1581150" cy="865188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 eaLnBrk="0" hangingPunct="0">
              <a:lnSpc>
                <a:spcPct val="80000"/>
              </a:lnSpc>
              <a:spcBef>
                <a:spcPct val="20000"/>
              </a:spcBef>
              <a:tabLst>
                <a:tab pos="266700" algn="l"/>
              </a:tabLst>
              <a:defRPr sz="1200" b="1">
                <a:solidFill>
                  <a:prstClr val="white"/>
                </a:solidFill>
                <a:latin typeface="+mj-lt"/>
                <a:ea typeface="Arial Unicode MS" pitchFamily="34" charset="-128"/>
                <a:cs typeface="Arial" pitchFamily="34" charset="0"/>
              </a:defRPr>
            </a:lvl1pPr>
            <a:lvl2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2pPr>
            <a:lvl3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3pPr>
            <a:lvl4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4pPr>
            <a:lvl5pPr algn="just" eaLnBrk="0" hangingPunct="0">
              <a:lnSpc>
                <a:spcPct val="80000"/>
              </a:lnSpc>
              <a:spcBef>
                <a:spcPct val="20000"/>
              </a:spcBef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INVESTIDORES</a:t>
            </a:r>
            <a:r>
              <a:rPr lang="pt-BR" sz="800" dirty="0" smtClean="0"/>
              <a:t> </a:t>
            </a:r>
            <a:r>
              <a:rPr lang="pt-BR" altLang="pt-BR" sz="800" b="0" dirty="0">
                <a:solidFill>
                  <a:schemeClr val="bg1"/>
                </a:solidFill>
              </a:rPr>
              <a:t>(Fundos, </a:t>
            </a:r>
            <a:r>
              <a:rPr lang="pt-BR" altLang="pt-BR" sz="800" b="0" dirty="0" err="1">
                <a:solidFill>
                  <a:schemeClr val="bg1"/>
                </a:solidFill>
              </a:rPr>
              <a:t>PFs</a:t>
            </a:r>
            <a:r>
              <a:rPr lang="pt-BR" altLang="pt-BR" sz="800" b="0" dirty="0">
                <a:solidFill>
                  <a:schemeClr val="bg1"/>
                </a:solidFill>
              </a:rPr>
              <a:t>, </a:t>
            </a:r>
            <a:r>
              <a:rPr lang="pt-BR" altLang="pt-BR" sz="800" b="0" dirty="0" err="1">
                <a:solidFill>
                  <a:schemeClr val="bg1"/>
                </a:solidFill>
              </a:rPr>
              <a:t>PJs</a:t>
            </a:r>
            <a:r>
              <a:rPr lang="pt-BR" altLang="pt-BR" sz="800" b="0" dirty="0">
                <a:solidFill>
                  <a:schemeClr val="bg1"/>
                </a:solidFill>
              </a:rPr>
              <a:t>, estrangeiros,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sz="800" b="0" dirty="0">
                <a:solidFill>
                  <a:schemeClr val="bg1"/>
                </a:solidFill>
              </a:rPr>
              <a:t>fundações, seguradoras etc</a:t>
            </a:r>
            <a:r>
              <a:rPr lang="pt-BR" altLang="pt-BR" sz="800" b="0" dirty="0" smtClean="0">
                <a:solidFill>
                  <a:schemeClr val="bg1"/>
                </a:solidFill>
              </a:rPr>
              <a:t>.)</a:t>
            </a:r>
            <a:endParaRPr lang="pt-BR" altLang="pt-BR" sz="800" b="0" dirty="0">
              <a:solidFill>
                <a:schemeClr val="bg1"/>
              </a:solidFill>
            </a:endParaRPr>
          </a:p>
        </p:txBody>
      </p:sp>
      <p:cxnSp>
        <p:nvCxnSpPr>
          <p:cNvPr id="70" name="Conector de seta reta 69"/>
          <p:cNvCxnSpPr>
            <a:stCxn id="48" idx="3"/>
            <a:endCxn id="49" idx="1"/>
          </p:cNvCxnSpPr>
          <p:nvPr/>
        </p:nvCxnSpPr>
        <p:spPr>
          <a:xfrm>
            <a:off x="1766888" y="4975225"/>
            <a:ext cx="1728787" cy="0"/>
          </a:xfrm>
          <a:prstGeom prst="straightConnector1">
            <a:avLst/>
          </a:prstGeom>
          <a:ln w="25400">
            <a:solidFill>
              <a:srgbClr val="0069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de seta reta 70"/>
          <p:cNvCxnSpPr>
            <a:stCxn id="34" idx="0"/>
          </p:cNvCxnSpPr>
          <p:nvPr/>
        </p:nvCxnSpPr>
        <p:spPr>
          <a:xfrm flipH="1" flipV="1">
            <a:off x="2649538" y="4975225"/>
            <a:ext cx="0" cy="582613"/>
          </a:xfrm>
          <a:prstGeom prst="straightConnector1">
            <a:avLst/>
          </a:prstGeom>
          <a:ln w="25400">
            <a:solidFill>
              <a:srgbClr val="00693C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de seta reta 71"/>
          <p:cNvCxnSpPr>
            <a:stCxn id="49" idx="0"/>
            <a:endCxn id="67" idx="2"/>
          </p:cNvCxnSpPr>
          <p:nvPr/>
        </p:nvCxnSpPr>
        <p:spPr>
          <a:xfrm flipV="1">
            <a:off x="4286250" y="3571875"/>
            <a:ext cx="0" cy="1079500"/>
          </a:xfrm>
          <a:prstGeom prst="straightConnector1">
            <a:avLst/>
          </a:prstGeom>
          <a:ln w="25400">
            <a:solidFill>
              <a:srgbClr val="0069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de seta reta 72"/>
          <p:cNvCxnSpPr>
            <a:stCxn id="67" idx="3"/>
            <a:endCxn id="68" idx="1"/>
          </p:cNvCxnSpPr>
          <p:nvPr/>
        </p:nvCxnSpPr>
        <p:spPr>
          <a:xfrm>
            <a:off x="5135563" y="3248025"/>
            <a:ext cx="1308100" cy="6350"/>
          </a:xfrm>
          <a:prstGeom prst="straightConnector1">
            <a:avLst/>
          </a:prstGeom>
          <a:ln w="25400">
            <a:solidFill>
              <a:srgbClr val="0069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de seta reta 73"/>
          <p:cNvCxnSpPr>
            <a:stCxn id="68" idx="0"/>
            <a:endCxn id="69" idx="2"/>
          </p:cNvCxnSpPr>
          <p:nvPr/>
        </p:nvCxnSpPr>
        <p:spPr>
          <a:xfrm flipV="1">
            <a:off x="7234238" y="1773238"/>
            <a:ext cx="0" cy="1157287"/>
          </a:xfrm>
          <a:prstGeom prst="straightConnector1">
            <a:avLst/>
          </a:prstGeom>
          <a:ln w="25400">
            <a:solidFill>
              <a:srgbClr val="0069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angulado 74"/>
          <p:cNvCxnSpPr>
            <a:stCxn id="50" idx="0"/>
            <a:endCxn id="69" idx="3"/>
          </p:cNvCxnSpPr>
          <p:nvPr/>
        </p:nvCxnSpPr>
        <p:spPr>
          <a:xfrm rot="16200000" flipV="1">
            <a:off x="6515894" y="2848769"/>
            <a:ext cx="3311525" cy="293687"/>
          </a:xfrm>
          <a:prstGeom prst="bentConnector2">
            <a:avLst/>
          </a:prstGeom>
          <a:ln w="25400">
            <a:solidFill>
              <a:srgbClr val="00693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resentação em PowerPoi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lipstream">
      <a:majorFont>
        <a:latin typeface="Trebuchet MS"/>
        <a:ea typeface=""/>
        <a:cs typeface=""/>
        <a:font script="Jpan" typeface="ＭＳ ゴシック"/>
        <a:font script="Hang" typeface="HY그래픽B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ゴシック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em PowerPoint</Template>
  <TotalTime>688</TotalTime>
  <Words>1475</Words>
  <Application>Microsoft Office PowerPoint</Application>
  <PresentationFormat>Apresentação na tela (4:3)</PresentationFormat>
  <Paragraphs>281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3" baseType="lpstr">
      <vt:lpstr>Trebuchet MS</vt:lpstr>
      <vt:lpstr>Arial</vt:lpstr>
      <vt:lpstr>Calibri</vt:lpstr>
      <vt:lpstr>MS PGothic</vt:lpstr>
      <vt:lpstr>Wingdings</vt:lpstr>
      <vt:lpstr>Arial Unicode MS</vt:lpstr>
      <vt:lpstr>MS Mincho</vt:lpstr>
      <vt:lpstr>Microsoft Sans Serif</vt:lpstr>
      <vt:lpstr>Apresentação em PowerPoint</vt:lpstr>
      <vt:lpstr>Mercado de Capitais    Títulos do Agronegócio   </vt:lpstr>
      <vt:lpstr>Renato Buranello</vt:lpstr>
      <vt:lpstr>Fatores de sucesso da agricultura tropical brasileira</vt:lpstr>
      <vt:lpstr>Integração da Cadeia Agroindustrial</vt:lpstr>
      <vt:lpstr>Sistema Agroindustrial e seus Mercados</vt:lpstr>
      <vt:lpstr>Evolução da Regulação do Crédito Rural</vt:lpstr>
      <vt:lpstr>O Papel do Crédito Rural na Expansão da Produção</vt:lpstr>
      <vt:lpstr>Expansão da Produção e Crédito Rural</vt:lpstr>
      <vt:lpstr>Programas Específicos BNDES</vt:lpstr>
      <vt:lpstr>O Futuro do Financiamento Rural</vt:lpstr>
      <vt:lpstr>Desenvolvimento de um novo sistema:  Crédito Privado</vt:lpstr>
      <vt:lpstr>Títulos Privados e Aplicação na Cadeia Agroindustrial</vt:lpstr>
      <vt:lpstr>Cédula de Produto Rural (CPR)</vt:lpstr>
      <vt:lpstr>CPR - Modalidades</vt:lpstr>
      <vt:lpstr>Certificado de Depósito Agropecuário (CDA) e Warrant Agropecuário (WA)</vt:lpstr>
      <vt:lpstr>Disposições Comuns - CDCA e LCA</vt:lpstr>
      <vt:lpstr>Disposições Comuns - CDCA, LCA e CRA</vt:lpstr>
      <vt:lpstr>Direitos Creditórios do Agronegócio</vt:lpstr>
      <vt:lpstr>Certificado de Recebíveis do Agronegócio (CRA)</vt:lpstr>
      <vt:lpstr>Principais aspectos da Minuta de Instrução CVM</vt:lpstr>
      <vt:lpstr>Certificado de Recebíveis do Agronegócio (CRA)</vt:lpstr>
      <vt:lpstr>CRA: Vantagens ao Financiado </vt:lpstr>
      <vt:lpstr>Fluxo Geral de Operações com Títulos do Agronegócio</vt:lpstr>
      <vt:lpstr>Slide 24</vt:lpstr>
    </vt:vector>
  </TitlesOfParts>
  <Company>Demarest Advogados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Demarest Advogados</dc:creator>
  <cp:lastModifiedBy>Valéria</cp:lastModifiedBy>
  <cp:revision>80</cp:revision>
  <cp:lastPrinted>2017-08-10T00:27:52Z</cp:lastPrinted>
  <dcterms:created xsi:type="dcterms:W3CDTF">2016-08-22T18:48:14Z</dcterms:created>
  <dcterms:modified xsi:type="dcterms:W3CDTF">2017-08-10T10:41:35Z</dcterms:modified>
</cp:coreProperties>
</file>